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4" r:id="rId1"/>
  </p:sldMasterIdLst>
  <p:notesMasterIdLst>
    <p:notesMasterId r:id="rId25"/>
  </p:notesMasterIdLst>
  <p:sldIdLst>
    <p:sldId id="256" r:id="rId2"/>
    <p:sldId id="268" r:id="rId3"/>
    <p:sldId id="271" r:id="rId4"/>
    <p:sldId id="270" r:id="rId5"/>
    <p:sldId id="276" r:id="rId6"/>
    <p:sldId id="274" r:id="rId7"/>
    <p:sldId id="295" r:id="rId8"/>
    <p:sldId id="277" r:id="rId9"/>
    <p:sldId id="280" r:id="rId10"/>
    <p:sldId id="297" r:id="rId11"/>
    <p:sldId id="275" r:id="rId12"/>
    <p:sldId id="298" r:id="rId13"/>
    <p:sldId id="282" r:id="rId14"/>
    <p:sldId id="281" r:id="rId15"/>
    <p:sldId id="278" r:id="rId16"/>
    <p:sldId id="283" r:id="rId17"/>
    <p:sldId id="286" r:id="rId18"/>
    <p:sldId id="285" r:id="rId19"/>
    <p:sldId id="299" r:id="rId20"/>
    <p:sldId id="287" r:id="rId21"/>
    <p:sldId id="292" r:id="rId22"/>
    <p:sldId id="294" r:id="rId23"/>
    <p:sldId id="269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mbria Math" panose="02040503050406030204" pitchFamily="18" charset="0"/>
      <p:regular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Roboto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59FE"/>
    <a:srgbClr val="262626"/>
    <a:srgbClr val="E4C35F"/>
    <a:srgbClr val="FF4747"/>
    <a:srgbClr val="FD745D"/>
    <a:srgbClr val="2B853A"/>
    <a:srgbClr val="087641"/>
    <a:srgbClr val="C55A11"/>
    <a:srgbClr val="F2F2F2"/>
    <a:srgbClr val="F4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84"/>
      </p:cViewPr>
      <p:guideLst>
        <p:guide orient="horz" pos="436"/>
        <p:guide pos="4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173754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0169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8258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8668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4518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7770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3132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7410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821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916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9558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9926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4450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582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90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3996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7309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200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8956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5447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9257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46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1395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730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0543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5955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3019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73152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0611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206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1777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063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991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4042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110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9227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5935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732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308" y="-1977142"/>
            <a:ext cx="12140368" cy="1214036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189" y="2314115"/>
            <a:ext cx="2219665" cy="9126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847" y="2316421"/>
            <a:ext cx="2615592" cy="10754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3" y="692150"/>
            <a:ext cx="5007598" cy="567922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21576" y="1951470"/>
            <a:ext cx="10870898" cy="7691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Консоль разработчика</a:t>
            </a:r>
          </a:p>
        </p:txBody>
      </p:sp>
      <p:sp>
        <p:nvSpPr>
          <p:cNvPr id="187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5D88F1-F0C0-4205-9117-D57E7D1A2F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49" b="28025"/>
          <a:stretch/>
        </p:blipFill>
        <p:spPr>
          <a:xfrm>
            <a:off x="617583" y="2755561"/>
            <a:ext cx="8112171" cy="200947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87DDFBF-BA24-41C2-AE60-880D1630A4FA}"/>
              </a:ext>
            </a:extLst>
          </p:cNvPr>
          <p:cNvSpPr txBox="1"/>
          <p:nvPr/>
        </p:nvSpPr>
        <p:spPr>
          <a:xfrm>
            <a:off x="9054074" y="3283246"/>
            <a:ext cx="243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Чтобы открыть консоль разработчика нажмите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F12</a:t>
            </a:r>
          </a:p>
        </p:txBody>
      </p:sp>
    </p:spTree>
    <p:extLst>
      <p:ext uri="{BB962C8B-B14F-4D97-AF65-F5344CB8AC3E}">
        <p14:creationId xmlns:p14="http://schemas.microsoft.com/office/powerpoint/2010/main" val="41162698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617583" y="1612561"/>
            <a:ext cx="81899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rgbClr val="262626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Стек разработки для сайта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23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CB688F-6880-4B46-A168-1F91EAF70C00}"/>
              </a:ext>
            </a:extLst>
          </p:cNvPr>
          <p:cNvSpPr/>
          <p:nvPr/>
        </p:nvSpPr>
        <p:spPr>
          <a:xfrm>
            <a:off x="219809" y="3293344"/>
            <a:ext cx="11113476" cy="45719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Round Same Side Corner Rectangle 39">
            <a:extLst>
              <a:ext uri="{FF2B5EF4-FFF2-40B4-BE49-F238E27FC236}">
                <a16:creationId xmlns:a16="http://schemas.microsoft.com/office/drawing/2014/main" id="{7B8CA974-467C-4079-846E-4CC9A2E51188}"/>
              </a:ext>
            </a:extLst>
          </p:cNvPr>
          <p:cNvSpPr/>
          <p:nvPr/>
        </p:nvSpPr>
        <p:spPr>
          <a:xfrm rot="18900000">
            <a:off x="11220306" y="3264691"/>
            <a:ext cx="115741" cy="108935"/>
          </a:xfrm>
          <a:custGeom>
            <a:avLst/>
            <a:gdLst/>
            <a:ahLst/>
            <a:cxnLst/>
            <a:rect l="l" t="t" r="r" b="b"/>
            <a:pathLst>
              <a:path w="923370" h="923370">
                <a:moveTo>
                  <a:pt x="870649" y="52721"/>
                </a:moveTo>
                <a:cubicBezTo>
                  <a:pt x="903223" y="85294"/>
                  <a:pt x="923370" y="130294"/>
                  <a:pt x="923370" y="180000"/>
                </a:cubicBezTo>
                <a:lnTo>
                  <a:pt x="923370" y="914399"/>
                </a:lnTo>
                <a:lnTo>
                  <a:pt x="914399" y="914399"/>
                </a:lnTo>
                <a:lnTo>
                  <a:pt x="914399" y="923370"/>
                </a:lnTo>
                <a:lnTo>
                  <a:pt x="180000" y="923370"/>
                </a:lnTo>
                <a:cubicBezTo>
                  <a:pt x="80589" y="923370"/>
                  <a:pt x="0" y="842781"/>
                  <a:pt x="0" y="743370"/>
                </a:cubicBezTo>
                <a:cubicBezTo>
                  <a:pt x="0" y="643959"/>
                  <a:pt x="80589" y="563370"/>
                  <a:pt x="179999" y="563370"/>
                </a:cubicBezTo>
                <a:lnTo>
                  <a:pt x="563370" y="563370"/>
                </a:lnTo>
                <a:lnTo>
                  <a:pt x="563370" y="180000"/>
                </a:lnTo>
                <a:cubicBezTo>
                  <a:pt x="563370" y="80589"/>
                  <a:pt x="643959" y="0"/>
                  <a:pt x="743370" y="0"/>
                </a:cubicBezTo>
                <a:cubicBezTo>
                  <a:pt x="793076" y="0"/>
                  <a:pt x="838076" y="20147"/>
                  <a:pt x="870649" y="52721"/>
                </a:cubicBezTo>
                <a:close/>
              </a:path>
            </a:pathLst>
          </a:custGeom>
          <a:solidFill>
            <a:srgbClr val="675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DBB422-7F23-4D44-A4B6-10FF649EDD44}"/>
              </a:ext>
            </a:extLst>
          </p:cNvPr>
          <p:cNvSpPr txBox="1"/>
          <p:nvPr/>
        </p:nvSpPr>
        <p:spPr>
          <a:xfrm>
            <a:off x="844682" y="276719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Идея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5DA51A-719A-4AA2-817F-95C39BAF602A}"/>
              </a:ext>
            </a:extLst>
          </p:cNvPr>
          <p:cNvGrpSpPr/>
          <p:nvPr/>
        </p:nvGrpSpPr>
        <p:grpSpPr>
          <a:xfrm>
            <a:off x="2792976" y="3112624"/>
            <a:ext cx="361439" cy="361439"/>
            <a:chOff x="2725476" y="4319591"/>
            <a:chExt cx="361439" cy="361439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B6AF423-35BA-4BEB-B72A-B509C8A7BA45}"/>
                </a:ext>
              </a:extLst>
            </p:cNvPr>
            <p:cNvSpPr/>
            <p:nvPr/>
          </p:nvSpPr>
          <p:spPr>
            <a:xfrm>
              <a:off x="2725476" y="4319591"/>
              <a:ext cx="361439" cy="361439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06B9255-59E3-42D4-AD7D-5FB43D9F001A}"/>
                </a:ext>
              </a:extLst>
            </p:cNvPr>
            <p:cNvSpPr/>
            <p:nvPr/>
          </p:nvSpPr>
          <p:spPr>
            <a:xfrm>
              <a:off x="2785716" y="4379831"/>
              <a:ext cx="240959" cy="240959"/>
            </a:xfrm>
            <a:prstGeom prst="ellipse">
              <a:avLst/>
            </a:prstGeom>
            <a:solidFill>
              <a:srgbClr val="262626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1E6E154-C663-48D2-A759-B1D840A24DE0}"/>
              </a:ext>
            </a:extLst>
          </p:cNvPr>
          <p:cNvGrpSpPr/>
          <p:nvPr/>
        </p:nvGrpSpPr>
        <p:grpSpPr>
          <a:xfrm>
            <a:off x="4616696" y="3112624"/>
            <a:ext cx="361439" cy="361439"/>
            <a:chOff x="2725476" y="4319591"/>
            <a:chExt cx="361439" cy="361439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45B2A1B-E166-4CFB-A527-81A700ED5A6F}"/>
                </a:ext>
              </a:extLst>
            </p:cNvPr>
            <p:cNvSpPr/>
            <p:nvPr/>
          </p:nvSpPr>
          <p:spPr>
            <a:xfrm>
              <a:off x="2725476" y="4319591"/>
              <a:ext cx="361439" cy="361439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0963FEF-B8D5-4282-B8C7-F46E7703ED65}"/>
                </a:ext>
              </a:extLst>
            </p:cNvPr>
            <p:cNvSpPr/>
            <p:nvPr/>
          </p:nvSpPr>
          <p:spPr>
            <a:xfrm>
              <a:off x="2785716" y="4379831"/>
              <a:ext cx="240959" cy="240959"/>
            </a:xfrm>
            <a:prstGeom prst="ellipse">
              <a:avLst/>
            </a:prstGeom>
            <a:solidFill>
              <a:srgbClr val="262626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D85E4FC-1328-45E9-B171-A64C95B5BC25}"/>
              </a:ext>
            </a:extLst>
          </p:cNvPr>
          <p:cNvGrpSpPr/>
          <p:nvPr/>
        </p:nvGrpSpPr>
        <p:grpSpPr>
          <a:xfrm>
            <a:off x="6440416" y="3112624"/>
            <a:ext cx="361439" cy="361439"/>
            <a:chOff x="2725476" y="4319591"/>
            <a:chExt cx="361439" cy="361439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63ED7C0-AF12-461E-AD5D-04949384BEBB}"/>
                </a:ext>
              </a:extLst>
            </p:cNvPr>
            <p:cNvSpPr/>
            <p:nvPr/>
          </p:nvSpPr>
          <p:spPr>
            <a:xfrm>
              <a:off x="2725476" y="4319591"/>
              <a:ext cx="361439" cy="361439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FF56163-D04C-4E20-ADB3-4037B182A940}"/>
                </a:ext>
              </a:extLst>
            </p:cNvPr>
            <p:cNvSpPr/>
            <p:nvPr/>
          </p:nvSpPr>
          <p:spPr>
            <a:xfrm>
              <a:off x="2785716" y="4379831"/>
              <a:ext cx="240959" cy="240959"/>
            </a:xfrm>
            <a:prstGeom prst="ellipse">
              <a:avLst/>
            </a:prstGeom>
            <a:solidFill>
              <a:srgbClr val="262626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82E62C4-FE9C-4AD3-B39D-1BDF50805DE1}"/>
              </a:ext>
            </a:extLst>
          </p:cNvPr>
          <p:cNvGrpSpPr/>
          <p:nvPr/>
        </p:nvGrpSpPr>
        <p:grpSpPr>
          <a:xfrm>
            <a:off x="8264136" y="3112624"/>
            <a:ext cx="361439" cy="361439"/>
            <a:chOff x="2725476" y="4319591"/>
            <a:chExt cx="361439" cy="36143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8A2D1E6-8974-4B61-90AF-5F7E5223E101}"/>
                </a:ext>
              </a:extLst>
            </p:cNvPr>
            <p:cNvSpPr/>
            <p:nvPr/>
          </p:nvSpPr>
          <p:spPr>
            <a:xfrm>
              <a:off x="2725476" y="4319591"/>
              <a:ext cx="361439" cy="361439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F8944A-2272-4F0E-A903-EFD23AE8FC52}"/>
                </a:ext>
              </a:extLst>
            </p:cNvPr>
            <p:cNvSpPr/>
            <p:nvPr/>
          </p:nvSpPr>
          <p:spPr>
            <a:xfrm>
              <a:off x="2785716" y="4379831"/>
              <a:ext cx="240959" cy="240959"/>
            </a:xfrm>
            <a:prstGeom prst="ellipse">
              <a:avLst/>
            </a:prstGeom>
            <a:solidFill>
              <a:srgbClr val="262626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9719AE8-BC32-4314-B829-2E389298415A}"/>
              </a:ext>
            </a:extLst>
          </p:cNvPr>
          <p:cNvGrpSpPr/>
          <p:nvPr/>
        </p:nvGrpSpPr>
        <p:grpSpPr>
          <a:xfrm>
            <a:off x="10087856" y="3112624"/>
            <a:ext cx="361439" cy="361439"/>
            <a:chOff x="2725476" y="4319591"/>
            <a:chExt cx="361439" cy="361439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7E4600-E7A5-4ED1-88DB-F8C3E283844C}"/>
                </a:ext>
              </a:extLst>
            </p:cNvPr>
            <p:cNvSpPr/>
            <p:nvPr/>
          </p:nvSpPr>
          <p:spPr>
            <a:xfrm>
              <a:off x="2725476" y="4319591"/>
              <a:ext cx="361439" cy="361439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C4713EC-1FE8-4C63-B8A4-0E40ACD037B1}"/>
                </a:ext>
              </a:extLst>
            </p:cNvPr>
            <p:cNvSpPr/>
            <p:nvPr/>
          </p:nvSpPr>
          <p:spPr>
            <a:xfrm>
              <a:off x="2785716" y="4379831"/>
              <a:ext cx="240959" cy="240959"/>
            </a:xfrm>
            <a:prstGeom prst="ellipse">
              <a:avLst/>
            </a:prstGeom>
            <a:solidFill>
              <a:srgbClr val="262626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7D58666-8087-4593-982B-E12035F52C7E}"/>
              </a:ext>
            </a:extLst>
          </p:cNvPr>
          <p:cNvGrpSpPr/>
          <p:nvPr/>
        </p:nvGrpSpPr>
        <p:grpSpPr>
          <a:xfrm>
            <a:off x="969256" y="3112624"/>
            <a:ext cx="361439" cy="361439"/>
            <a:chOff x="2725476" y="4319591"/>
            <a:chExt cx="361439" cy="36143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4CCA491-567A-4C0C-B871-8A02B8A7A016}"/>
                </a:ext>
              </a:extLst>
            </p:cNvPr>
            <p:cNvSpPr/>
            <p:nvPr/>
          </p:nvSpPr>
          <p:spPr>
            <a:xfrm>
              <a:off x="2725476" y="4319591"/>
              <a:ext cx="361439" cy="361439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21FD27E-641D-40A9-953C-E4EC594F9C5C}"/>
                </a:ext>
              </a:extLst>
            </p:cNvPr>
            <p:cNvSpPr/>
            <p:nvPr/>
          </p:nvSpPr>
          <p:spPr>
            <a:xfrm>
              <a:off x="2785716" y="4379831"/>
              <a:ext cx="240959" cy="240959"/>
            </a:xfrm>
            <a:prstGeom prst="ellipse">
              <a:avLst/>
            </a:prstGeom>
            <a:solidFill>
              <a:srgbClr val="262626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692AA90-6331-4DC1-8B06-D92EA741BC24}"/>
              </a:ext>
            </a:extLst>
          </p:cNvPr>
          <p:cNvSpPr txBox="1"/>
          <p:nvPr/>
        </p:nvSpPr>
        <p:spPr>
          <a:xfrm>
            <a:off x="2047805" y="2767197"/>
            <a:ext cx="1851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Дизайн-макет сайта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E6F16BC-99A2-4256-BCC3-3FE295475E4E}"/>
              </a:ext>
            </a:extLst>
          </p:cNvPr>
          <p:cNvSpPr txBox="1"/>
          <p:nvPr/>
        </p:nvSpPr>
        <p:spPr>
          <a:xfrm>
            <a:off x="4370856" y="2767197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Верстка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B4ECAF3-6597-41EA-9C8C-E4A12AA977CA}"/>
              </a:ext>
            </a:extLst>
          </p:cNvPr>
          <p:cNvSpPr txBox="1"/>
          <p:nvPr/>
        </p:nvSpPr>
        <p:spPr>
          <a:xfrm>
            <a:off x="5856342" y="2767197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Динамика сайта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91FA1C-C5C1-427D-BF59-82CE432658B1}"/>
              </a:ext>
            </a:extLst>
          </p:cNvPr>
          <p:cNvSpPr txBox="1"/>
          <p:nvPr/>
        </p:nvSpPr>
        <p:spPr>
          <a:xfrm>
            <a:off x="7274504" y="2767197"/>
            <a:ext cx="2340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Программирование сайта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2D6518E-02A4-461D-B735-4AEE2D510941}"/>
              </a:ext>
            </a:extLst>
          </p:cNvPr>
          <p:cNvSpPr txBox="1"/>
          <p:nvPr/>
        </p:nvSpPr>
        <p:spPr>
          <a:xfrm>
            <a:off x="9749041" y="2767197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Продакшн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D7FE49B6-B818-4C22-AEC8-6D7B1B47AA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65" y="3688975"/>
            <a:ext cx="430860" cy="43086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D6BC1C8-DA56-4C55-9933-DFF1666320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65" y="4152276"/>
            <a:ext cx="430860" cy="43086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8AE2859-7B4E-41E1-B14E-F1837FE2E3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65" y="4615577"/>
            <a:ext cx="430860" cy="4308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A6A11E-EE83-4CC9-B541-6212D58A1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872" y="3587375"/>
            <a:ext cx="754205" cy="100305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FE02F0AB-6E81-4D07-9568-FA9E8AD112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009" y="3688975"/>
            <a:ext cx="701483" cy="42089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BE640BFB-348A-4E5B-9211-06E91C15B8D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061" y="4171198"/>
            <a:ext cx="969379" cy="592398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0EA86C1F-68EA-43B5-AD54-70A4C5B944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320" y="4824556"/>
            <a:ext cx="430860" cy="43086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DFCCEACC-7D3A-4814-BF3D-984AE42B120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04" y="4860695"/>
            <a:ext cx="430860" cy="43086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75FC0AD2-7930-487E-BC9C-D056439A27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93" y="3688975"/>
            <a:ext cx="701483" cy="42089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F704C11-8411-4523-B3E1-B68F0CA201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945" y="4190347"/>
            <a:ext cx="969379" cy="592398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62D323BD-4513-4F89-BB41-CF4EBD49C4C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59" y="5369505"/>
            <a:ext cx="403951" cy="403951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37210912-016A-4780-A708-891A57D62F2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99" y="5642655"/>
            <a:ext cx="884070" cy="88407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68C1F69C-4ABF-4786-81D7-CB5648CE1E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384" y="3688975"/>
            <a:ext cx="430860" cy="4308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0BB70B2-27F6-4DAA-9830-69891C3FF9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54384" y="4239079"/>
            <a:ext cx="430860" cy="43086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7A69F8E8-F10E-4F37-A2CD-0B9A0FB75E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54384" y="4782653"/>
            <a:ext cx="430861" cy="430861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4FC88A03-B4FF-4C66-8F6A-854D7CCBD6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7779" y="5147120"/>
            <a:ext cx="884070" cy="88407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02152CD-73C6-484D-8151-4918508328A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24119" b="24735"/>
          <a:stretch/>
        </p:blipFill>
        <p:spPr>
          <a:xfrm>
            <a:off x="9648603" y="3625999"/>
            <a:ext cx="1480904" cy="7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7857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21576" y="1951470"/>
            <a:ext cx="10870898" cy="7691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Знакомство с понятием тега и атрибута</a:t>
            </a:r>
          </a:p>
        </p:txBody>
      </p:sp>
      <p:sp>
        <p:nvSpPr>
          <p:cNvPr id="187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47BB2D-8699-4E7B-BED3-8206854AA0DA}"/>
              </a:ext>
            </a:extLst>
          </p:cNvPr>
          <p:cNvSpPr/>
          <p:nvPr/>
        </p:nvSpPr>
        <p:spPr>
          <a:xfrm>
            <a:off x="4307095" y="4776895"/>
            <a:ext cx="3320327" cy="1229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sz="1400" dirty="0">
                <a:solidFill>
                  <a:srgbClr val="6759F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E8403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E8403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ru-RU" sz="1400" dirty="0">
                <a:solidFill>
                  <a:srgbClr val="6759F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container</a:t>
            </a:r>
            <a:r>
              <a:rPr lang="ru-RU" sz="1400" dirty="0">
                <a:solidFill>
                  <a:srgbClr val="6759F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"&gt;</a:t>
            </a:r>
            <a:endParaRPr lang="en-US" dirty="0">
              <a:solidFill>
                <a:srgbClr val="6759FE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Содержимое элемента.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Здесь могут храниться 	текст или другие теги.</a:t>
            </a:r>
            <a:endParaRPr lang="en-US" dirty="0">
              <a:solidFill>
                <a:schemeClr val="bg1">
                  <a:lumMod val="65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6759FE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&lt;/</a:t>
            </a:r>
            <a:r>
              <a:rPr lang="en-US" sz="1400" dirty="0">
                <a:solidFill>
                  <a:srgbClr val="E8403C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body</a:t>
            </a:r>
            <a:r>
              <a:rPr lang="en-US" sz="1400" dirty="0">
                <a:solidFill>
                  <a:srgbClr val="6759FE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&gt;</a:t>
            </a:r>
            <a:endParaRPr lang="en-US" sz="1400" dirty="0">
              <a:solidFill>
                <a:srgbClr val="6759FE"/>
              </a:solidFill>
            </a:endParaRPr>
          </a:p>
        </p:txBody>
      </p:sp>
      <p:cxnSp>
        <p:nvCxnSpPr>
          <p:cNvPr id="8" name="Прямая со стрелкой 8">
            <a:extLst>
              <a:ext uri="{FF2B5EF4-FFF2-40B4-BE49-F238E27FC236}">
                <a16:creationId xmlns:a16="http://schemas.microsoft.com/office/drawing/2014/main" id="{C29BF354-E1FD-4427-BE85-592CDD2C9A63}"/>
              </a:ext>
            </a:extLst>
          </p:cNvPr>
          <p:cNvCxnSpPr>
            <a:stCxn id="13" idx="3"/>
          </p:cNvCxnSpPr>
          <p:nvPr/>
        </p:nvCxnSpPr>
        <p:spPr>
          <a:xfrm flipV="1">
            <a:off x="3828677" y="5001599"/>
            <a:ext cx="458286" cy="35033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79EF98-55E9-47CE-98CB-FF5B5F4E1590}"/>
              </a:ext>
            </a:extLst>
          </p:cNvPr>
          <p:cNvSpPr txBox="1"/>
          <p:nvPr/>
        </p:nvSpPr>
        <p:spPr>
          <a:xfrm>
            <a:off x="7750040" y="4914753"/>
            <a:ext cx="1907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4F3FF"/>
                </a:solidFill>
                <a:latin typeface="+mn-lt"/>
                <a:ea typeface="+mn-ea"/>
              </a:rPr>
              <a:t>Элемент разметки. Границы описываются открывающим и закрывающим тегами</a:t>
            </a:r>
          </a:p>
        </p:txBody>
      </p:sp>
      <p:cxnSp>
        <p:nvCxnSpPr>
          <p:cNvPr id="11" name="Прямая со стрелкой 8">
            <a:extLst>
              <a:ext uri="{FF2B5EF4-FFF2-40B4-BE49-F238E27FC236}">
                <a16:creationId xmlns:a16="http://schemas.microsoft.com/office/drawing/2014/main" id="{7C5D4425-CCFA-428F-9799-02442B931434}"/>
              </a:ext>
            </a:extLst>
          </p:cNvPr>
          <p:cNvCxnSpPr/>
          <p:nvPr/>
        </p:nvCxnSpPr>
        <p:spPr>
          <a:xfrm>
            <a:off x="4741721" y="4584144"/>
            <a:ext cx="288032" cy="20799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9E7759E4-99C4-4802-9664-76374B3AFB41}"/>
              </a:ext>
            </a:extLst>
          </p:cNvPr>
          <p:cNvSpPr/>
          <p:nvPr/>
        </p:nvSpPr>
        <p:spPr>
          <a:xfrm flipH="1">
            <a:off x="7554788" y="4646695"/>
            <a:ext cx="195252" cy="1490224"/>
          </a:xfrm>
          <a:prstGeom prst="leftBrace">
            <a:avLst>
              <a:gd name="adj1" fmla="val 8333"/>
              <a:gd name="adj2" fmla="val 50426"/>
            </a:avLst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E59FA-3737-42CB-8D8B-21D47DE08E2F}"/>
              </a:ext>
            </a:extLst>
          </p:cNvPr>
          <p:cNvSpPr txBox="1"/>
          <p:nvPr/>
        </p:nvSpPr>
        <p:spPr>
          <a:xfrm>
            <a:off x="2173549" y="5090319"/>
            <a:ext cx="1655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4F3FF"/>
                </a:solidFill>
                <a:latin typeface="+mn-lt"/>
                <a:ea typeface="+mn-ea"/>
              </a:rPr>
              <a:t>Открывающий и закрывающий теги</a:t>
            </a:r>
          </a:p>
        </p:txBody>
      </p:sp>
      <p:cxnSp>
        <p:nvCxnSpPr>
          <p:cNvPr id="14" name="Прямая со стрелкой 8">
            <a:extLst>
              <a:ext uri="{FF2B5EF4-FFF2-40B4-BE49-F238E27FC236}">
                <a16:creationId xmlns:a16="http://schemas.microsoft.com/office/drawing/2014/main" id="{F4F83DA6-87CF-4586-8848-8367055FB114}"/>
              </a:ext>
            </a:extLst>
          </p:cNvPr>
          <p:cNvCxnSpPr>
            <a:stCxn id="13" idx="3"/>
          </p:cNvCxnSpPr>
          <p:nvPr/>
        </p:nvCxnSpPr>
        <p:spPr>
          <a:xfrm>
            <a:off x="3828677" y="5351929"/>
            <a:ext cx="459816" cy="513766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C8F48F-D80C-454A-8AFD-520F71A40680}"/>
              </a:ext>
            </a:extLst>
          </p:cNvPr>
          <p:cNvSpPr txBox="1"/>
          <p:nvPr/>
        </p:nvSpPr>
        <p:spPr>
          <a:xfrm>
            <a:off x="2394700" y="4130324"/>
            <a:ext cx="2828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4F3FF"/>
                </a:solidFill>
                <a:latin typeface="+mn-lt"/>
                <a:ea typeface="+mn-ea"/>
              </a:rPr>
              <a:t>Атрибут. Элемент разметки может хранить несколько атрибутов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7E26CE-265A-4C56-971E-A5655D9D851C}"/>
              </a:ext>
            </a:extLst>
          </p:cNvPr>
          <p:cNvSpPr txBox="1"/>
          <p:nvPr/>
        </p:nvSpPr>
        <p:spPr>
          <a:xfrm>
            <a:off x="6116386" y="4232340"/>
            <a:ext cx="1633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4F3FF"/>
                </a:solidFill>
                <a:latin typeface="+mn-lt"/>
                <a:ea typeface="+mn-ea"/>
              </a:rPr>
              <a:t>Значение атрибута</a:t>
            </a:r>
          </a:p>
        </p:txBody>
      </p:sp>
      <p:cxnSp>
        <p:nvCxnSpPr>
          <p:cNvPr id="17" name="Прямая со стрелкой 8">
            <a:extLst>
              <a:ext uri="{FF2B5EF4-FFF2-40B4-BE49-F238E27FC236}">
                <a16:creationId xmlns:a16="http://schemas.microsoft.com/office/drawing/2014/main" id="{6A17A1BC-1039-4C01-A8EC-BA613D039E03}"/>
              </a:ext>
            </a:extLst>
          </p:cNvPr>
          <p:cNvCxnSpPr/>
          <p:nvPr/>
        </p:nvCxnSpPr>
        <p:spPr>
          <a:xfrm flipH="1">
            <a:off x="5861027" y="4467693"/>
            <a:ext cx="315466" cy="265922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F7873C9-FF69-456B-B23C-E8C4D808412E}"/>
              </a:ext>
            </a:extLst>
          </p:cNvPr>
          <p:cNvSpPr/>
          <p:nvPr/>
        </p:nvSpPr>
        <p:spPr>
          <a:xfrm>
            <a:off x="3653403" y="3222203"/>
            <a:ext cx="44152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F4F3FF"/>
                </a:solidFill>
              </a:rPr>
              <a:t>Тег</a:t>
            </a:r>
            <a:r>
              <a:rPr lang="ru-RU" dirty="0">
                <a:solidFill>
                  <a:srgbClr val="F4F3FF"/>
                </a:solidFill>
              </a:rPr>
              <a:t> — элемент разметки html-документа. </a:t>
            </a:r>
          </a:p>
        </p:txBody>
      </p:sp>
    </p:spTree>
    <p:extLst>
      <p:ext uri="{BB962C8B-B14F-4D97-AF65-F5344CB8AC3E}">
        <p14:creationId xmlns:p14="http://schemas.microsoft.com/office/powerpoint/2010/main" val="29704209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617583" y="1612561"/>
            <a:ext cx="10874891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rgbClr val="262626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Понятия парных и непарных тегов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23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C7001-814E-4BFB-BB5C-C6024730E88A}"/>
              </a:ext>
            </a:extLst>
          </p:cNvPr>
          <p:cNvSpPr txBox="1"/>
          <p:nvPr/>
        </p:nvSpPr>
        <p:spPr>
          <a:xfrm>
            <a:off x="1469452" y="3395322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EFEC3A-F826-4608-9311-A9BF870B070C}"/>
              </a:ext>
            </a:extLst>
          </p:cNvPr>
          <p:cNvSpPr txBox="1"/>
          <p:nvPr/>
        </p:nvSpPr>
        <p:spPr>
          <a:xfrm>
            <a:off x="8042238" y="3118324"/>
            <a:ext cx="873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&lt;img&gt;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&lt;hr&gt;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F128C-E9C3-4A1F-8506-BA05C20494A9}"/>
              </a:ext>
            </a:extLst>
          </p:cNvPr>
          <p:cNvSpPr txBox="1"/>
          <p:nvPr/>
        </p:nvSpPr>
        <p:spPr>
          <a:xfrm>
            <a:off x="1182935" y="3966876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Открывающий</a:t>
            </a:r>
          </a:p>
          <a:p>
            <a:pPr algn="ctr"/>
            <a:r>
              <a:rPr lang="ru-RU" dirty="0"/>
              <a:t>тег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E0023B-01C1-4EDB-907B-9F11E995D7B8}"/>
              </a:ext>
            </a:extLst>
          </p:cNvPr>
          <p:cNvSpPr txBox="1"/>
          <p:nvPr/>
        </p:nvSpPr>
        <p:spPr>
          <a:xfrm>
            <a:off x="3551547" y="3966876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Закрывающий</a:t>
            </a:r>
          </a:p>
          <a:p>
            <a:pPr algn="ctr"/>
            <a:r>
              <a:rPr lang="ru-RU" dirty="0"/>
              <a:t>тег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B395B4-C82F-45AA-98F8-C73C570D7E6D}"/>
              </a:ext>
            </a:extLst>
          </p:cNvPr>
          <p:cNvSpPr txBox="1"/>
          <p:nvPr/>
        </p:nvSpPr>
        <p:spPr>
          <a:xfrm>
            <a:off x="2578416" y="2900657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Контент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5AF14A-950C-4AF0-AA6F-460E47F70D21}"/>
              </a:ext>
            </a:extLst>
          </p:cNvPr>
          <p:cNvGrpSpPr/>
          <p:nvPr/>
        </p:nvGrpSpPr>
        <p:grpSpPr>
          <a:xfrm>
            <a:off x="2162633" y="3259547"/>
            <a:ext cx="1681480" cy="170180"/>
            <a:chOff x="2162633" y="3964940"/>
            <a:chExt cx="1681480" cy="17018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AE953A9-4339-47B4-983F-20D2D8B6105C}"/>
                </a:ext>
              </a:extLst>
            </p:cNvPr>
            <p:cNvCxnSpPr/>
            <p:nvPr/>
          </p:nvCxnSpPr>
          <p:spPr>
            <a:xfrm>
              <a:off x="2162633" y="3972560"/>
              <a:ext cx="1681480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7880234-CA05-4C59-80EB-6E98B3F03815}"/>
                </a:ext>
              </a:extLst>
            </p:cNvPr>
            <p:cNvCxnSpPr/>
            <p:nvPr/>
          </p:nvCxnSpPr>
          <p:spPr>
            <a:xfrm>
              <a:off x="2167713" y="3967480"/>
              <a:ext cx="0" cy="16764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F3F266-0E4C-4832-8982-59FB4A89881F}"/>
                </a:ext>
              </a:extLst>
            </p:cNvPr>
            <p:cNvCxnSpPr/>
            <p:nvPr/>
          </p:nvCxnSpPr>
          <p:spPr>
            <a:xfrm>
              <a:off x="3841573" y="3964940"/>
              <a:ext cx="0" cy="16764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EBA785-8B75-4F39-BB34-84B1BC60F0A6}"/>
              </a:ext>
            </a:extLst>
          </p:cNvPr>
          <p:cNvGrpSpPr/>
          <p:nvPr/>
        </p:nvGrpSpPr>
        <p:grpSpPr>
          <a:xfrm>
            <a:off x="3851900" y="3793756"/>
            <a:ext cx="754380" cy="169310"/>
            <a:chOff x="3870333" y="4436510"/>
            <a:chExt cx="754380" cy="16931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4CA328-47DB-4A7D-8B9E-2923D2322F87}"/>
                </a:ext>
              </a:extLst>
            </p:cNvPr>
            <p:cNvCxnSpPr>
              <a:cxnSpLocks/>
            </p:cNvCxnSpPr>
            <p:nvPr/>
          </p:nvCxnSpPr>
          <p:spPr>
            <a:xfrm>
              <a:off x="3870333" y="4596530"/>
              <a:ext cx="754380" cy="929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4C6E502-FCA8-447D-877E-6ED6B0E9EFF4}"/>
                </a:ext>
              </a:extLst>
            </p:cNvPr>
            <p:cNvCxnSpPr>
              <a:cxnSpLocks/>
            </p:cNvCxnSpPr>
            <p:nvPr/>
          </p:nvCxnSpPr>
          <p:spPr>
            <a:xfrm>
              <a:off x="3879858" y="4436510"/>
              <a:ext cx="0" cy="16002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55DC8B-24D6-45CC-A91F-0C9D635466C3}"/>
                </a:ext>
              </a:extLst>
            </p:cNvPr>
            <p:cNvCxnSpPr>
              <a:cxnSpLocks/>
            </p:cNvCxnSpPr>
            <p:nvPr/>
          </p:nvCxnSpPr>
          <p:spPr>
            <a:xfrm>
              <a:off x="4615188" y="4436510"/>
              <a:ext cx="0" cy="16002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CF6694-4A54-4924-A19B-A8197616A467}"/>
              </a:ext>
            </a:extLst>
          </p:cNvPr>
          <p:cNvGrpSpPr/>
          <p:nvPr/>
        </p:nvGrpSpPr>
        <p:grpSpPr>
          <a:xfrm>
            <a:off x="1558290" y="3789111"/>
            <a:ext cx="614495" cy="169310"/>
            <a:chOff x="3870333" y="4436510"/>
            <a:chExt cx="754380" cy="16931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033CA3-FE06-42FB-A0CB-2F442B6EC4FB}"/>
                </a:ext>
              </a:extLst>
            </p:cNvPr>
            <p:cNvCxnSpPr>
              <a:cxnSpLocks/>
            </p:cNvCxnSpPr>
            <p:nvPr/>
          </p:nvCxnSpPr>
          <p:spPr>
            <a:xfrm>
              <a:off x="3870333" y="4596530"/>
              <a:ext cx="754380" cy="929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81274C5-A800-40DA-865A-921B825ADCC9}"/>
                </a:ext>
              </a:extLst>
            </p:cNvPr>
            <p:cNvCxnSpPr>
              <a:cxnSpLocks/>
            </p:cNvCxnSpPr>
            <p:nvPr/>
          </p:nvCxnSpPr>
          <p:spPr>
            <a:xfrm>
              <a:off x="3879858" y="4436510"/>
              <a:ext cx="0" cy="16002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57F9431-A51C-499C-A79D-B2E1F91996C8}"/>
                </a:ext>
              </a:extLst>
            </p:cNvPr>
            <p:cNvCxnSpPr>
              <a:cxnSpLocks/>
            </p:cNvCxnSpPr>
            <p:nvPr/>
          </p:nvCxnSpPr>
          <p:spPr>
            <a:xfrm>
              <a:off x="4615188" y="4436510"/>
              <a:ext cx="0" cy="16002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39D452F-3739-4BB6-A214-8FAB90AF7961}"/>
              </a:ext>
            </a:extLst>
          </p:cNvPr>
          <p:cNvSpPr/>
          <p:nvPr/>
        </p:nvSpPr>
        <p:spPr>
          <a:xfrm>
            <a:off x="1644835" y="4932254"/>
            <a:ext cx="27170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Парные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теги имеют открывающий и закрывающий теги, и могут иметь в себе различное содержимое, включая другие теги.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AE3B03-7448-4895-80E8-A273DC7C2B45}"/>
              </a:ext>
            </a:extLst>
          </p:cNvPr>
          <p:cNvSpPr/>
          <p:nvPr/>
        </p:nvSpPr>
        <p:spPr>
          <a:xfrm>
            <a:off x="7154970" y="4932254"/>
            <a:ext cx="26484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Непарные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теги не имеют закрывающего тега, и заканчиваются «/&gt;».</a:t>
            </a:r>
          </a:p>
        </p:txBody>
      </p:sp>
    </p:spTree>
    <p:extLst>
      <p:ext uri="{BB962C8B-B14F-4D97-AF65-F5344CB8AC3E}">
        <p14:creationId xmlns:p14="http://schemas.microsoft.com/office/powerpoint/2010/main" val="212157683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21576" y="1951470"/>
            <a:ext cx="10870898" cy="7691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Понятия строчных и блочных элементов веб страницы</a:t>
            </a:r>
          </a:p>
        </p:txBody>
      </p:sp>
      <p:sp>
        <p:nvSpPr>
          <p:cNvPr id="187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AE40248-EAE8-42A8-8835-6FDA6D0E8AB8}"/>
              </a:ext>
            </a:extLst>
          </p:cNvPr>
          <p:cNvGrpSpPr/>
          <p:nvPr/>
        </p:nvGrpSpPr>
        <p:grpSpPr>
          <a:xfrm>
            <a:off x="1469452" y="3451647"/>
            <a:ext cx="2563777" cy="739414"/>
            <a:chOff x="695324" y="3426460"/>
            <a:chExt cx="2563777" cy="73941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F9D3C9-F249-4C63-BFE7-AA6242F5E7A6}"/>
                </a:ext>
              </a:extLst>
            </p:cNvPr>
            <p:cNvSpPr/>
            <p:nvPr/>
          </p:nvSpPr>
          <p:spPr>
            <a:xfrm>
              <a:off x="695324" y="3426460"/>
              <a:ext cx="1702130" cy="196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5B299E-43D3-435D-8F0C-0B0EF8DF1D2A}"/>
                </a:ext>
              </a:extLst>
            </p:cNvPr>
            <p:cNvSpPr/>
            <p:nvPr/>
          </p:nvSpPr>
          <p:spPr>
            <a:xfrm>
              <a:off x="2462920" y="3426460"/>
              <a:ext cx="796181" cy="1964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263245-481A-4165-8A11-EA299632490B}"/>
                </a:ext>
              </a:extLst>
            </p:cNvPr>
            <p:cNvSpPr/>
            <p:nvPr/>
          </p:nvSpPr>
          <p:spPr>
            <a:xfrm>
              <a:off x="695324" y="3697967"/>
              <a:ext cx="796181" cy="196400"/>
            </a:xfrm>
            <a:prstGeom prst="rect">
              <a:avLst/>
            </a:prstGeom>
            <a:solidFill>
              <a:srgbClr val="ED36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9DD16B3-BE8C-4B12-BDBE-8E22DD9B2AC6}"/>
                </a:ext>
              </a:extLst>
            </p:cNvPr>
            <p:cNvSpPr/>
            <p:nvPr/>
          </p:nvSpPr>
          <p:spPr>
            <a:xfrm>
              <a:off x="1546592" y="3697967"/>
              <a:ext cx="1112727" cy="196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5D78AD-FA28-445B-9539-74B403528AC1}"/>
                </a:ext>
              </a:extLst>
            </p:cNvPr>
            <p:cNvSpPr/>
            <p:nvPr/>
          </p:nvSpPr>
          <p:spPr>
            <a:xfrm>
              <a:off x="695324" y="3969474"/>
              <a:ext cx="1571197" cy="1964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8009724-C37A-4E25-874B-73C1B24CAA1F}"/>
                </a:ext>
              </a:extLst>
            </p:cNvPr>
            <p:cNvSpPr/>
            <p:nvPr/>
          </p:nvSpPr>
          <p:spPr>
            <a:xfrm>
              <a:off x="2311106" y="3967539"/>
              <a:ext cx="796181" cy="19833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2D22004-66FC-4526-90D7-B1DCD9A867C7}"/>
              </a:ext>
            </a:extLst>
          </p:cNvPr>
          <p:cNvGrpSpPr/>
          <p:nvPr/>
        </p:nvGrpSpPr>
        <p:grpSpPr>
          <a:xfrm>
            <a:off x="8522214" y="3449060"/>
            <a:ext cx="796181" cy="739413"/>
            <a:chOff x="725392" y="2957843"/>
            <a:chExt cx="1260140" cy="110359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3F68DA-0DFA-41CC-8364-D1C6CB3E6ECF}"/>
                </a:ext>
              </a:extLst>
            </p:cNvPr>
            <p:cNvSpPr/>
            <p:nvPr/>
          </p:nvSpPr>
          <p:spPr>
            <a:xfrm>
              <a:off x="725392" y="2957843"/>
              <a:ext cx="864096" cy="343327"/>
            </a:xfrm>
            <a:prstGeom prst="rect">
              <a:avLst/>
            </a:prstGeom>
            <a:solidFill>
              <a:srgbClr val="ED36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C0E9C7B-42AC-4404-B0D0-9EC6E3F5F5C4}"/>
                </a:ext>
              </a:extLst>
            </p:cNvPr>
            <p:cNvSpPr/>
            <p:nvPr/>
          </p:nvSpPr>
          <p:spPr>
            <a:xfrm>
              <a:off x="725392" y="3337977"/>
              <a:ext cx="390224" cy="34332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46A893-E17E-445B-BAB0-D563A2BF828D}"/>
                </a:ext>
              </a:extLst>
            </p:cNvPr>
            <p:cNvSpPr/>
            <p:nvPr/>
          </p:nvSpPr>
          <p:spPr>
            <a:xfrm>
              <a:off x="725392" y="3718111"/>
              <a:ext cx="1260140" cy="3433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9DEE6-4AE9-4A2A-BC87-9D44A134AB84}"/>
              </a:ext>
            </a:extLst>
          </p:cNvPr>
          <p:cNvSpPr/>
          <p:nvPr/>
        </p:nvSpPr>
        <p:spPr>
          <a:xfrm>
            <a:off x="621576" y="4356614"/>
            <a:ext cx="41231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F4F3FF"/>
                </a:solidFill>
              </a:rPr>
              <a:t>Строчные элементы в общем потоке располагаются последовательно на одной строке один за другим. К строчным элементам относятся теги </a:t>
            </a:r>
            <a:r>
              <a:rPr lang="ru-RU" b="1" dirty="0">
                <a:solidFill>
                  <a:srgbClr val="F4F3FF"/>
                </a:solidFill>
              </a:rPr>
              <a:t>&lt;img&gt;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&lt;span&gt;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&lt;a&gt;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&lt;q&gt;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&lt;code&gt; </a:t>
            </a:r>
            <a:r>
              <a:rPr lang="ru-RU" dirty="0">
                <a:solidFill>
                  <a:srgbClr val="F4F3FF"/>
                </a:solidFill>
              </a:rPr>
              <a:t>и др., а также элементы, у которых свойство display установлено как inline. </a:t>
            </a:r>
            <a:endParaRPr lang="en-US" dirty="0">
              <a:solidFill>
                <a:srgbClr val="F4F3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E582FA-AB3C-4E83-81B7-9FE8B39341AC}"/>
              </a:ext>
            </a:extLst>
          </p:cNvPr>
          <p:cNvSpPr/>
          <p:nvPr/>
        </p:nvSpPr>
        <p:spPr>
          <a:xfrm>
            <a:off x="6037390" y="4356614"/>
            <a:ext cx="545508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defRPr/>
            </a:pPr>
            <a:r>
              <a:rPr lang="ru-RU" dirty="0">
                <a:solidFill>
                  <a:srgbClr val="F4F3FF"/>
                </a:solidFill>
              </a:rPr>
              <a:t>Блочные элементы в общем потоке располагаются последовательно один под другим. По умолчанию два блочных элемента не могут располагаться на одной строке. К блочным элементам относятся теги </a:t>
            </a:r>
            <a:r>
              <a:rPr lang="ru-RU" b="1" dirty="0">
                <a:solidFill>
                  <a:srgbClr val="F4F3FF"/>
                </a:solidFill>
              </a:rPr>
              <a:t>&lt;address&gt;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&lt;blockquote&gt;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&lt;div&gt;, &lt;fieldset&gt;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&lt;form&gt;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&lt;h1&gt;</a:t>
            </a:r>
            <a:r>
              <a:rPr lang="ru-RU" dirty="0">
                <a:solidFill>
                  <a:srgbClr val="F4F3FF"/>
                </a:solidFill>
              </a:rPr>
              <a:t>,...,</a:t>
            </a:r>
            <a:r>
              <a:rPr lang="ru-RU" b="1" dirty="0">
                <a:solidFill>
                  <a:srgbClr val="F4F3FF"/>
                </a:solidFill>
              </a:rPr>
              <a:t>&lt;h6&gt;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&lt;hr&gt;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&lt;ol&gt;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&lt;p&gt;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&lt;pre&gt;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&lt;table&gt;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&lt;ul&gt;</a:t>
            </a:r>
            <a:r>
              <a:rPr lang="ru-RU" dirty="0">
                <a:solidFill>
                  <a:srgbClr val="F4F3FF"/>
                </a:solidFill>
              </a:rPr>
              <a:t> и некоторые устаревшие. Также блочным становится элемент, если в стиле для него свойство display задано как block, list-item</a:t>
            </a:r>
            <a:r>
              <a:rPr lang="en-US" dirty="0">
                <a:solidFill>
                  <a:srgbClr val="F4F3FF"/>
                </a:solidFill>
              </a:rPr>
              <a:t> </a:t>
            </a:r>
            <a:r>
              <a:rPr lang="ru-RU" dirty="0">
                <a:solidFill>
                  <a:srgbClr val="F4F3FF"/>
                </a:solidFill>
              </a:rPr>
              <a:t>или table.</a:t>
            </a:r>
          </a:p>
        </p:txBody>
      </p:sp>
    </p:spTree>
    <p:extLst>
      <p:ext uri="{BB962C8B-B14F-4D97-AF65-F5344CB8AC3E}">
        <p14:creationId xmlns:p14="http://schemas.microsoft.com/office/powerpoint/2010/main" val="7384136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617583" y="1612561"/>
            <a:ext cx="81899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rgbClr val="262626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Базовые принципы верстки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23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EFB37A-58BF-4B09-B4EE-C049CE5EA80D}"/>
              </a:ext>
            </a:extLst>
          </p:cNvPr>
          <p:cNvSpPr/>
          <p:nvPr/>
        </p:nvSpPr>
        <p:spPr>
          <a:xfrm>
            <a:off x="617583" y="2555262"/>
            <a:ext cx="108748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Элементы не должны пересекаться: если открывающий тег располагается внутри элемента, то и соответствующий закрывающий тег должен располагаться внутри этого же элемента.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88DF8-0522-4587-B551-6FDB9F284E84}"/>
              </a:ext>
            </a:extLst>
          </p:cNvPr>
          <p:cNvSpPr txBox="1"/>
          <p:nvPr/>
        </p:nvSpPr>
        <p:spPr>
          <a:xfrm>
            <a:off x="1645920" y="3070718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&lt;/b&gt;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4DE9C-F948-41E5-BB8E-C9FA3787D400}"/>
              </a:ext>
            </a:extLst>
          </p:cNvPr>
          <p:cNvSpPr txBox="1"/>
          <p:nvPr/>
        </p:nvSpPr>
        <p:spPr>
          <a:xfrm>
            <a:off x="6431286" y="3070718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&lt;/b&gt;</a:t>
            </a:r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11B597-9875-40DC-B10A-C90AD6C31365}"/>
              </a:ext>
            </a:extLst>
          </p:cNvPr>
          <p:cNvSpPr/>
          <p:nvPr/>
        </p:nvSpPr>
        <p:spPr>
          <a:xfrm>
            <a:off x="617582" y="3567635"/>
            <a:ext cx="108748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Блочные элементы могут содержать вложенные блочные и текстовые элементы.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A8C623-CD6C-4071-99A0-4382B36EB84C}"/>
              </a:ext>
            </a:extLst>
          </p:cNvPr>
          <p:cNvSpPr/>
          <p:nvPr/>
        </p:nvSpPr>
        <p:spPr>
          <a:xfrm>
            <a:off x="617580" y="5014148"/>
            <a:ext cx="108748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Текстовые элементы могут содержать вложенные текстовые элементы.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0103D-BD4C-461B-891B-575BD15B7889}"/>
              </a:ext>
            </a:extLst>
          </p:cNvPr>
          <p:cNvSpPr/>
          <p:nvPr/>
        </p:nvSpPr>
        <p:spPr>
          <a:xfrm>
            <a:off x="617581" y="5795407"/>
            <a:ext cx="10874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Текстовые элементы не могут содержать вложенные блочные элементы.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964CE8-DEB6-4877-9880-85FE5F547D61}"/>
              </a:ext>
            </a:extLst>
          </p:cNvPr>
          <p:cNvSpPr txBox="1"/>
          <p:nvPr/>
        </p:nvSpPr>
        <p:spPr>
          <a:xfrm>
            <a:off x="1645920" y="3844597"/>
            <a:ext cx="29979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id=“main”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id=“menu”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&gt;Hi&lt;/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15C0EB-2EAD-4FA8-A376-E41CE4701493}"/>
              </a:ext>
            </a:extLst>
          </p:cNvPr>
          <p:cNvSpPr txBox="1"/>
          <p:nvPr/>
        </p:nvSpPr>
        <p:spPr>
          <a:xfrm>
            <a:off x="1645920" y="5337958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C352EA-198E-4E47-BF3B-8979F75EDE70}"/>
              </a:ext>
            </a:extLst>
          </p:cNvPr>
          <p:cNvSpPr txBox="1"/>
          <p:nvPr/>
        </p:nvSpPr>
        <p:spPr>
          <a:xfrm>
            <a:off x="1645920" y="6166264"/>
            <a:ext cx="32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214C04-F3D9-4E6A-BB44-9B89AC44B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176" y="3063498"/>
            <a:ext cx="322217" cy="3222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3C7C5C-6586-4DBD-A5EA-3F5540248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176" y="4268264"/>
            <a:ext cx="322217" cy="3222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163009-6B47-4BA4-96D2-99F6B98F9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176" y="5330738"/>
            <a:ext cx="322217" cy="322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5C6B07-98EC-4147-AF60-4C040320F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177" y="6159044"/>
            <a:ext cx="322216" cy="3222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043698D-2783-4AC6-814D-9A92CC78B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485" y="3063498"/>
            <a:ext cx="322216" cy="32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6620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21576" y="1951470"/>
            <a:ext cx="10870898" cy="7691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Основные элементы для работы с текстом</a:t>
            </a:r>
          </a:p>
        </p:txBody>
      </p:sp>
      <p:sp>
        <p:nvSpPr>
          <p:cNvPr id="187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FB84FE1-20A9-409B-8C79-C73E975309F9}"/>
              </a:ext>
            </a:extLst>
          </p:cNvPr>
          <p:cNvSpPr/>
          <p:nvPr/>
        </p:nvSpPr>
        <p:spPr>
          <a:xfrm>
            <a:off x="617582" y="2755561"/>
            <a:ext cx="3997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 </a:t>
            </a:r>
            <a:r>
              <a:rPr lang="ru-RU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Заголовки</a:t>
            </a:r>
          </a:p>
        </p:txBody>
      </p:sp>
      <p:graphicFrame>
        <p:nvGraphicFramePr>
          <p:cNvPr id="33" name="Table 13">
            <a:extLst>
              <a:ext uri="{FF2B5EF4-FFF2-40B4-BE49-F238E27FC236}">
                <a16:creationId xmlns:a16="http://schemas.microsoft.com/office/drawing/2014/main" id="{44050EE9-30DF-480C-87BA-77C22A24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997024"/>
              </p:ext>
            </p:extLst>
          </p:nvPr>
        </p:nvGraphicFramePr>
        <p:xfrm>
          <a:off x="617582" y="3137746"/>
          <a:ext cx="3997206" cy="3611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10658">
                  <a:extLst>
                    <a:ext uri="{9D8B030D-6E8A-4147-A177-3AD203B41FA5}">
                      <a16:colId xmlns:a16="http://schemas.microsoft.com/office/drawing/2014/main" val="2644156786"/>
                    </a:ext>
                  </a:extLst>
                </a:gridCol>
                <a:gridCol w="2186548">
                  <a:extLst>
                    <a:ext uri="{9D8B030D-6E8A-4147-A177-3AD203B41FA5}">
                      <a16:colId xmlns:a16="http://schemas.microsoft.com/office/drawing/2014/main" val="2879160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Тег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Вывод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382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&lt;h1&gt;ITEA&lt;/h1&gt;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ITEA</a:t>
                      </a:r>
                      <a:endParaRPr lang="en-US" sz="3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11297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&lt;h</a:t>
                      </a:r>
                      <a:r>
                        <a:rPr lang="ru-RU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&gt;ITEA&lt;/h</a:t>
                      </a:r>
                      <a:r>
                        <a:rPr lang="ru-RU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ITEA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275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&lt;h</a:t>
                      </a:r>
                      <a:r>
                        <a:rPr lang="ru-RU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&gt;ITEA&lt;/h</a:t>
                      </a:r>
                      <a:r>
                        <a:rPr lang="ru-RU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ITEA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870438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&lt;h</a:t>
                      </a:r>
                      <a:r>
                        <a:rPr lang="ru-RU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&gt;ITEA&lt;/h</a:t>
                      </a:r>
                      <a:r>
                        <a:rPr lang="ru-RU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ITEA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81962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&lt;h</a:t>
                      </a:r>
                      <a:r>
                        <a:rPr lang="ru-RU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&gt;ITEA&lt;/h</a:t>
                      </a:r>
                      <a:r>
                        <a:rPr lang="ru-RU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ITEA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6523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&lt;h</a:t>
                      </a:r>
                      <a:r>
                        <a:rPr lang="ru-RU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&gt;ITEA&lt;/h</a:t>
                      </a:r>
                      <a:r>
                        <a:rPr lang="ru-RU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ITEA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476968390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53A2E39B-09A3-4582-86DA-6AD995725142}"/>
              </a:ext>
            </a:extLst>
          </p:cNvPr>
          <p:cNvSpPr/>
          <p:nvPr/>
        </p:nvSpPr>
        <p:spPr>
          <a:xfrm>
            <a:off x="6853874" y="2755561"/>
            <a:ext cx="3997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 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13">
                <a:extLst>
                  <a:ext uri="{FF2B5EF4-FFF2-40B4-BE49-F238E27FC236}">
                    <a16:creationId xmlns:a16="http://schemas.microsoft.com/office/drawing/2014/main" id="{E5DD9B47-8F9A-48D9-ADA3-4A941A760D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5104924"/>
                  </p:ext>
                </p:extLst>
              </p:nvPr>
            </p:nvGraphicFramePr>
            <p:xfrm>
              <a:off x="5282324" y="3161444"/>
              <a:ext cx="6210149" cy="33375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1996">
                      <a:extLst>
                        <a:ext uri="{9D8B030D-6E8A-4147-A177-3AD203B41FA5}">
                          <a16:colId xmlns:a16="http://schemas.microsoft.com/office/drawing/2014/main" val="2644156786"/>
                        </a:ext>
                      </a:extLst>
                    </a:gridCol>
                    <a:gridCol w="1649981">
                      <a:extLst>
                        <a:ext uri="{9D8B030D-6E8A-4147-A177-3AD203B41FA5}">
                          <a16:colId xmlns:a16="http://schemas.microsoft.com/office/drawing/2014/main" val="633197048"/>
                        </a:ext>
                      </a:extLst>
                    </a:gridCol>
                    <a:gridCol w="1948172">
                      <a:extLst>
                        <a:ext uri="{9D8B030D-6E8A-4147-A177-3AD203B41FA5}">
                          <a16:colId xmlns:a16="http://schemas.microsoft.com/office/drawing/2014/main" val="28791607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Тег</a:t>
                          </a:r>
                          <a:endParaRPr lang="en-US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Описание</a:t>
                          </a:r>
                          <a:endParaRPr lang="en-US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Вывод</a:t>
                          </a:r>
                          <a:endParaRPr lang="en-US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9382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&lt;b&gt;ITEA&lt;/b&gt;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Жирный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ITEA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7112974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&lt;i&gt;ITEA&lt;/i&gt;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Курсив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ITEA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392758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&lt;em&gt;ITEA&lt;/em&gt;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Подчеркнутый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u="sng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ITEA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8704386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&lt;mark&gt;ITEA&lt;/mark&gt;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Помеченный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highlight>
                                <a:srgbClr val="FFFF00"/>
                              </a:highlight>
                            </a:rPr>
                            <a:t>ITEA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819624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IT&lt;small&gt;EA&lt;/small&gt;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Мелкий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IT</a:t>
                          </a: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EA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2652344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&lt;del&gt;ITEA&lt;/del&gt;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Удаленный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trike="sngStrike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ITEA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7462009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IT&lt;sub&gt;EA&lt;/sub&gt;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Подстрочный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dirty="0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0" dirty="0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i="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34769683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IT&lt;sup&gt;EA&lt;/sup&gt;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Сценарий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IT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EA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i="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60297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13">
                <a:extLst>
                  <a:ext uri="{FF2B5EF4-FFF2-40B4-BE49-F238E27FC236}">
                    <a16:creationId xmlns:a16="http://schemas.microsoft.com/office/drawing/2014/main" id="{E5DD9B47-8F9A-48D9-ADA3-4A941A760D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5104924"/>
                  </p:ext>
                </p:extLst>
              </p:nvPr>
            </p:nvGraphicFramePr>
            <p:xfrm>
              <a:off x="5282324" y="3161444"/>
              <a:ext cx="6210149" cy="33375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1996">
                      <a:extLst>
                        <a:ext uri="{9D8B030D-6E8A-4147-A177-3AD203B41FA5}">
                          <a16:colId xmlns:a16="http://schemas.microsoft.com/office/drawing/2014/main" val="2644156786"/>
                        </a:ext>
                      </a:extLst>
                    </a:gridCol>
                    <a:gridCol w="1649981">
                      <a:extLst>
                        <a:ext uri="{9D8B030D-6E8A-4147-A177-3AD203B41FA5}">
                          <a16:colId xmlns:a16="http://schemas.microsoft.com/office/drawing/2014/main" val="633197048"/>
                        </a:ext>
                      </a:extLst>
                    </a:gridCol>
                    <a:gridCol w="1948172">
                      <a:extLst>
                        <a:ext uri="{9D8B030D-6E8A-4147-A177-3AD203B41FA5}">
                          <a16:colId xmlns:a16="http://schemas.microsoft.com/office/drawing/2014/main" val="28791607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Тег</a:t>
                          </a:r>
                          <a:endParaRPr lang="en-US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Описание</a:t>
                          </a:r>
                          <a:endParaRPr lang="en-US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Вывод</a:t>
                          </a:r>
                          <a:endParaRPr lang="en-US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9382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&lt;b&gt;ITEA&lt;/b&gt;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Жирный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ITEA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7112974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&lt;i&gt;ITEA&lt;/i&gt;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Курсив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ITEA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392758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&lt;em&gt;ITEA&lt;/em&gt;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Подчеркнутый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u="sng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ITEA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8704386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&lt;mark&gt;ITEA&lt;/mark&gt;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Помеченный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highlight>
                                <a:srgbClr val="FFFF00"/>
                              </a:highlight>
                            </a:rPr>
                            <a:t>ITEA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819624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IT&lt;small&gt;EA&lt;/small&gt;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Мелкий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IT</a:t>
                          </a: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EA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2652344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&lt;del&gt;ITEA&lt;/del&gt;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Удаленный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trike="sngStrike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ITEA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7462009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IT&lt;sub&gt;EA&lt;/sub&gt;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Подстрочный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4"/>
                          <a:stretch>
                            <a:fillRect l="-218750" t="-708197" r="-312" b="-1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69683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IT&lt;sup&gt;EA&lt;/sup&gt;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Сценарий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4"/>
                          <a:stretch>
                            <a:fillRect l="-218750" t="-808197" r="-312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297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6923213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617583" y="1612561"/>
            <a:ext cx="10874891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rgbClr val="262626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Работа с ссылками и якорями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23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676BE-0E52-4BF1-ABE8-C1B23662F43E}"/>
              </a:ext>
            </a:extLst>
          </p:cNvPr>
          <p:cNvSpPr txBox="1"/>
          <p:nvPr/>
        </p:nvSpPr>
        <p:spPr>
          <a:xfrm>
            <a:off x="1036320" y="330925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1F053D-756A-430E-8D6F-6F1AA86DEB36}"/>
              </a:ext>
            </a:extLst>
          </p:cNvPr>
          <p:cNvSpPr txBox="1"/>
          <p:nvPr/>
        </p:nvSpPr>
        <p:spPr>
          <a:xfrm>
            <a:off x="695326" y="3429000"/>
            <a:ext cx="10797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=“#part1”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=“_self”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=“test”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&gt;Test&lt;/a&gt;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81224A-909B-4E3A-8049-E9A92013EC44}"/>
              </a:ext>
            </a:extLst>
          </p:cNvPr>
          <p:cNvSpPr/>
          <p:nvPr/>
        </p:nvSpPr>
        <p:spPr>
          <a:xfrm>
            <a:off x="2474130" y="3982696"/>
            <a:ext cx="6096000" cy="23544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92075">
              <a:spcBef>
                <a:spcPts val="500"/>
              </a:spcBef>
              <a:defRPr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Атрибуты:</a:t>
            </a:r>
          </a:p>
          <a:p>
            <a:pPr marL="377825" indent="-285750">
              <a:spcBef>
                <a:spcPts val="500"/>
              </a:spcBef>
              <a:defRPr/>
            </a:pP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href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который содержит в себе адрес страницы, на которую ведет ссылка.</a:t>
            </a:r>
          </a:p>
          <a:p>
            <a:pPr marL="377825" indent="-285750">
              <a:spcBef>
                <a:spcPts val="500"/>
              </a:spcBef>
              <a:defRPr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target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 способ открытия ссылки: </a:t>
            </a:r>
          </a:p>
          <a:p>
            <a:pPr marL="777875" lvl="1">
              <a:spcBef>
                <a:spcPts val="500"/>
              </a:spcBef>
              <a:defRPr/>
            </a:pPr>
            <a:r>
              <a:rPr lang="ru-RU" sz="1200" b="1" dirty="0">
                <a:solidFill>
                  <a:srgbClr val="0070C0"/>
                </a:solidFill>
              </a:rPr>
              <a:t>_blank 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загружает страницу в новое окно браузера.</a:t>
            </a:r>
          </a:p>
          <a:p>
            <a:pPr marL="777875" lvl="1">
              <a:spcBef>
                <a:spcPts val="500"/>
              </a:spcBef>
              <a:defRPr/>
            </a:pPr>
            <a:r>
              <a:rPr lang="ru-RU" sz="1200" b="1" dirty="0">
                <a:solidFill>
                  <a:srgbClr val="0070C0"/>
                </a:solidFill>
              </a:rPr>
              <a:t>_self 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загружает страницу в текущее окно (задается умолчанию).</a:t>
            </a:r>
          </a:p>
          <a:p>
            <a:pPr marL="377825" indent="-285750">
              <a:spcBef>
                <a:spcPts val="500"/>
              </a:spcBef>
              <a:defRPr/>
            </a:pP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выскакивающее окошко с подсказкой.</a:t>
            </a:r>
          </a:p>
          <a:p>
            <a:pPr marL="377825" indent="-285750">
              <a:spcBef>
                <a:spcPts val="500"/>
              </a:spcBef>
              <a:defRPr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имя элемента разметки (может быть практически у любого элемента разметки).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F0A67-7F7A-4AC3-B9B9-DDB4E3E3804D}"/>
              </a:ext>
            </a:extLst>
          </p:cNvPr>
          <p:cNvSpPr txBox="1"/>
          <p:nvPr/>
        </p:nvSpPr>
        <p:spPr>
          <a:xfrm>
            <a:off x="695325" y="2755561"/>
            <a:ext cx="7847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Тег </a:t>
            </a:r>
            <a:r>
              <a:rPr lang="ru-RU" dirty="0">
                <a:solidFill>
                  <a:srgbClr val="00B050"/>
                </a:solidFill>
              </a:rPr>
              <a:t>&lt;a&gt; </a:t>
            </a:r>
            <a:r>
              <a:rPr lang="ru-RU" dirty="0"/>
              <a:t>является одним из важных элементов HTML и предназначен для создания ссылок.</a:t>
            </a:r>
            <a:endParaRPr lang="en-US" dirty="0"/>
          </a:p>
          <a:p>
            <a:r>
              <a:rPr lang="ru-RU" dirty="0"/>
              <a:t>Ссылка-якорь — это обычная ссылка, в адресе которой используется символ </a:t>
            </a:r>
            <a:r>
              <a:rPr lang="ru-RU" dirty="0">
                <a:solidFill>
                  <a:srgbClr val="00B050"/>
                </a:solidFill>
              </a:rPr>
              <a:t>#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65355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21576" y="1951470"/>
            <a:ext cx="10870898" cy="7691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Работа с тегами и атрибутами</a:t>
            </a:r>
          </a:p>
        </p:txBody>
      </p:sp>
      <p:sp>
        <p:nvSpPr>
          <p:cNvPr id="187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ACF8AB-0FDF-4812-8898-8EF202078582}"/>
              </a:ext>
            </a:extLst>
          </p:cNvPr>
          <p:cNvSpPr txBox="1"/>
          <p:nvPr/>
        </p:nvSpPr>
        <p:spPr>
          <a:xfrm>
            <a:off x="1855897" y="3899411"/>
            <a:ext cx="8480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https://test.com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&gt;Test&lt;/a&gt;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B4B92-582B-4DF6-A017-C908D531B084}"/>
              </a:ext>
            </a:extLst>
          </p:cNvPr>
          <p:cNvSpPr txBox="1"/>
          <p:nvPr/>
        </p:nvSpPr>
        <p:spPr>
          <a:xfrm>
            <a:off x="2866089" y="340539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атрибут </a:t>
            </a:r>
            <a:r>
              <a:rPr lang="en-US" dirty="0">
                <a:solidFill>
                  <a:srgbClr val="00B050"/>
                </a:solidFill>
              </a:rPr>
              <a:t>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213822-C655-49BB-893C-E75F973C28D5}"/>
              </a:ext>
            </a:extLst>
          </p:cNvPr>
          <p:cNvSpPr txBox="1"/>
          <p:nvPr/>
        </p:nvSpPr>
        <p:spPr>
          <a:xfrm>
            <a:off x="5861184" y="3405394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атрибут </a:t>
            </a:r>
            <a:r>
              <a:rPr lang="en-US" dirty="0">
                <a:solidFill>
                  <a:srgbClr val="00B050"/>
                </a:solidFill>
              </a:rPr>
              <a:t>href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E50361-30F1-4AD5-9D93-07A54FF7FA64}"/>
              </a:ext>
            </a:extLst>
          </p:cNvPr>
          <p:cNvCxnSpPr>
            <a:cxnSpLocks/>
          </p:cNvCxnSpPr>
          <p:nvPr/>
        </p:nvCxnSpPr>
        <p:spPr>
          <a:xfrm>
            <a:off x="2477770" y="3762767"/>
            <a:ext cx="1714500" cy="0"/>
          </a:xfrm>
          <a:prstGeom prst="line">
            <a:avLst/>
          </a:prstGeom>
          <a:ln>
            <a:solidFill>
              <a:srgbClr val="2B853A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B80EB-CE78-4772-B1F0-F161A3292167}"/>
              </a:ext>
            </a:extLst>
          </p:cNvPr>
          <p:cNvCxnSpPr/>
          <p:nvPr/>
        </p:nvCxnSpPr>
        <p:spPr>
          <a:xfrm flipV="1">
            <a:off x="2481580" y="3755147"/>
            <a:ext cx="0" cy="148590"/>
          </a:xfrm>
          <a:prstGeom prst="line">
            <a:avLst/>
          </a:prstGeom>
          <a:ln>
            <a:solidFill>
              <a:srgbClr val="2B853A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44C484D-99F8-4E4E-804A-771826E024F6}"/>
              </a:ext>
            </a:extLst>
          </p:cNvPr>
          <p:cNvCxnSpPr/>
          <p:nvPr/>
        </p:nvCxnSpPr>
        <p:spPr>
          <a:xfrm flipV="1">
            <a:off x="4187190" y="3755147"/>
            <a:ext cx="0" cy="148590"/>
          </a:xfrm>
          <a:prstGeom prst="line">
            <a:avLst/>
          </a:prstGeom>
          <a:ln>
            <a:solidFill>
              <a:srgbClr val="2B853A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42D3E0-AB57-43FD-9FC4-54EBC597D985}"/>
              </a:ext>
            </a:extLst>
          </p:cNvPr>
          <p:cNvCxnSpPr>
            <a:cxnSpLocks/>
          </p:cNvCxnSpPr>
          <p:nvPr/>
        </p:nvCxnSpPr>
        <p:spPr>
          <a:xfrm>
            <a:off x="4318846" y="3768863"/>
            <a:ext cx="4196588" cy="0"/>
          </a:xfrm>
          <a:prstGeom prst="line">
            <a:avLst/>
          </a:prstGeom>
          <a:ln>
            <a:solidFill>
              <a:srgbClr val="2B853A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84D8F76-8AF8-4436-8F75-7850332173D5}"/>
              </a:ext>
            </a:extLst>
          </p:cNvPr>
          <p:cNvCxnSpPr/>
          <p:nvPr/>
        </p:nvCxnSpPr>
        <p:spPr>
          <a:xfrm flipV="1">
            <a:off x="4316560" y="3761243"/>
            <a:ext cx="0" cy="148590"/>
          </a:xfrm>
          <a:prstGeom prst="line">
            <a:avLst/>
          </a:prstGeom>
          <a:ln>
            <a:solidFill>
              <a:srgbClr val="2B853A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1662C52-CF76-47AD-85F6-3D310DC2C65C}"/>
              </a:ext>
            </a:extLst>
          </p:cNvPr>
          <p:cNvCxnSpPr/>
          <p:nvPr/>
        </p:nvCxnSpPr>
        <p:spPr>
          <a:xfrm flipV="1">
            <a:off x="8505274" y="3767026"/>
            <a:ext cx="0" cy="148590"/>
          </a:xfrm>
          <a:prstGeom prst="line">
            <a:avLst/>
          </a:prstGeom>
          <a:ln>
            <a:solidFill>
              <a:srgbClr val="2B853A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506759-57AD-45A7-A652-2820082A5A32}"/>
              </a:ext>
            </a:extLst>
          </p:cNvPr>
          <p:cNvCxnSpPr/>
          <p:nvPr/>
        </p:nvCxnSpPr>
        <p:spPr>
          <a:xfrm>
            <a:off x="2477770" y="4368256"/>
            <a:ext cx="388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7261F7E-6AEE-431A-A086-25D40B659B27}"/>
              </a:ext>
            </a:extLst>
          </p:cNvPr>
          <p:cNvCxnSpPr>
            <a:cxnSpLocks/>
          </p:cNvCxnSpPr>
          <p:nvPr/>
        </p:nvCxnSpPr>
        <p:spPr>
          <a:xfrm>
            <a:off x="4316560" y="4368256"/>
            <a:ext cx="738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1BF9663-50A5-4847-8415-BAB9C55A40D5}"/>
              </a:ext>
            </a:extLst>
          </p:cNvPr>
          <p:cNvCxnSpPr>
            <a:cxnSpLocks/>
          </p:cNvCxnSpPr>
          <p:nvPr/>
        </p:nvCxnSpPr>
        <p:spPr>
          <a:xfrm>
            <a:off x="3234690" y="4368256"/>
            <a:ext cx="68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16C0B90-0034-4F38-BAB5-4F8C7B493B7C}"/>
              </a:ext>
            </a:extLst>
          </p:cNvPr>
          <p:cNvCxnSpPr>
            <a:cxnSpLocks/>
          </p:cNvCxnSpPr>
          <p:nvPr/>
        </p:nvCxnSpPr>
        <p:spPr>
          <a:xfrm>
            <a:off x="5413840" y="4372792"/>
            <a:ext cx="29355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3B9CE3E-3668-4717-9070-62FB69D82893}"/>
              </a:ext>
            </a:extLst>
          </p:cNvPr>
          <p:cNvSpPr txBox="1"/>
          <p:nvPr/>
        </p:nvSpPr>
        <p:spPr>
          <a:xfrm>
            <a:off x="2202088" y="4569006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имя</a:t>
            </a:r>
          </a:p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атрибута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3A7707D-137E-4B0A-8376-0FA77C19710E}"/>
              </a:ext>
            </a:extLst>
          </p:cNvPr>
          <p:cNvSpPr txBox="1"/>
          <p:nvPr/>
        </p:nvSpPr>
        <p:spPr>
          <a:xfrm>
            <a:off x="4215739" y="4569006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имя</a:t>
            </a:r>
          </a:p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атрибута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5992ABA-5275-4CBF-95CD-B777577F764D}"/>
              </a:ext>
            </a:extLst>
          </p:cNvPr>
          <p:cNvSpPr txBox="1"/>
          <p:nvPr/>
        </p:nvSpPr>
        <p:spPr>
          <a:xfrm>
            <a:off x="3096877" y="4569006"/>
            <a:ext cx="957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значение</a:t>
            </a:r>
          </a:p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атрибута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6281E78-809A-43A8-A09E-5B81A299DB77}"/>
              </a:ext>
            </a:extLst>
          </p:cNvPr>
          <p:cNvSpPr txBox="1"/>
          <p:nvPr/>
        </p:nvSpPr>
        <p:spPr>
          <a:xfrm>
            <a:off x="6402950" y="4569006"/>
            <a:ext cx="957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значение</a:t>
            </a:r>
          </a:p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атрибута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74469A-AD78-46D3-90D5-0D3052C216DC}"/>
              </a:ext>
            </a:extLst>
          </p:cNvPr>
          <p:cNvSpPr txBox="1"/>
          <p:nvPr/>
        </p:nvSpPr>
        <p:spPr>
          <a:xfrm>
            <a:off x="527337" y="3868633"/>
            <a:ext cx="135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открывающий</a:t>
            </a:r>
          </a:p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тег </a:t>
            </a:r>
            <a:r>
              <a:rPr lang="ru-RU" dirty="0">
                <a:solidFill>
                  <a:srgbClr val="00B050"/>
                </a:solidFill>
              </a:rPr>
              <a:t>а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5607951-FD32-445E-B74B-33B3B4C2B17D}"/>
              </a:ext>
            </a:extLst>
          </p:cNvPr>
          <p:cNvSpPr txBox="1"/>
          <p:nvPr/>
        </p:nvSpPr>
        <p:spPr>
          <a:xfrm>
            <a:off x="10228947" y="3868633"/>
            <a:ext cx="135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закрывающий</a:t>
            </a:r>
          </a:p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тег </a:t>
            </a:r>
            <a:r>
              <a:rPr lang="ru-RU" dirty="0">
                <a:solidFill>
                  <a:srgbClr val="00B050"/>
                </a:solidFill>
              </a:rPr>
              <a:t>а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93529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617583" y="1612561"/>
            <a:ext cx="10874891" cy="6365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rgbClr val="262626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Интерактив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23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676BE-0E52-4BF1-ABE8-C1B23662F43E}"/>
              </a:ext>
            </a:extLst>
          </p:cNvPr>
          <p:cNvSpPr txBox="1"/>
          <p:nvPr/>
        </p:nvSpPr>
        <p:spPr>
          <a:xfrm>
            <a:off x="1036320" y="330925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662FD-C2E9-42C7-AB83-0F7AC1187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682" y="2628305"/>
            <a:ext cx="3539484" cy="3544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2D74B1-62BC-4CD7-A14F-C7F1CF167A02}"/>
              </a:ext>
            </a:extLst>
          </p:cNvPr>
          <p:cNvSpPr txBox="1"/>
          <p:nvPr/>
        </p:nvSpPr>
        <p:spPr>
          <a:xfrm>
            <a:off x="1900679" y="4031068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/>
              <a:t>Секретное слово: </a:t>
            </a:r>
            <a:r>
              <a:rPr lang="en-US" sz="1800" b="1" dirty="0"/>
              <a:t>itea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359455-750D-4C13-BF2B-89F94DF361CC}"/>
              </a:ext>
            </a:extLst>
          </p:cNvPr>
          <p:cNvSpPr/>
          <p:nvPr/>
        </p:nvSpPr>
        <p:spPr>
          <a:xfrm>
            <a:off x="1900679" y="4424181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https://myquiz.ru/p/</a:t>
            </a:r>
            <a:r>
              <a:rPr lang="en-US" sz="1800" b="1" dirty="0"/>
              <a:t>113403</a:t>
            </a:r>
          </a:p>
        </p:txBody>
      </p:sp>
    </p:spTree>
    <p:extLst>
      <p:ext uri="{BB962C8B-B14F-4D97-AF65-F5344CB8AC3E}">
        <p14:creationId xmlns:p14="http://schemas.microsoft.com/office/powerpoint/2010/main" val="235799749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8019040" y="0"/>
            <a:ext cx="4176000" cy="68760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8019044" y="4593327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612430" y="1847850"/>
            <a:ext cx="42795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/>
            <a:r>
              <a:rPr lang="ru-RU" sz="3000" b="1" dirty="0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Влад	</a:t>
            </a:r>
            <a:endParaRPr sz="3000" b="1" dirty="0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indent="-342900"/>
            <a:r>
              <a:rPr lang="ru-RU" sz="3000" b="1" dirty="0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Сидорчук</a:t>
            </a:r>
            <a:endParaRPr sz="3000" b="1" dirty="0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8461685" y="4149600"/>
            <a:ext cx="29919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700" b="1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ДАННЫЕ</a:t>
            </a:r>
          </a:p>
        </p:txBody>
      </p:sp>
      <p:sp>
        <p:nvSpPr>
          <p:cNvPr id="134" name="Shape 134"/>
          <p:cNvSpPr/>
          <p:nvPr/>
        </p:nvSpPr>
        <p:spPr>
          <a:xfrm>
            <a:off x="8019044" y="-19454"/>
            <a:ext cx="45600" cy="46440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A6B77C4-0285-45F2-ABF0-01E86B882982}"/>
              </a:ext>
            </a:extLst>
          </p:cNvPr>
          <p:cNvGrpSpPr/>
          <p:nvPr/>
        </p:nvGrpSpPr>
        <p:grpSpPr>
          <a:xfrm>
            <a:off x="8278805" y="4593327"/>
            <a:ext cx="3656469" cy="1877811"/>
            <a:chOff x="4558883" y="1010626"/>
            <a:chExt cx="3656469" cy="187781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6471F8B-AA0B-418B-96E5-8C7380373396}"/>
                </a:ext>
              </a:extLst>
            </p:cNvPr>
            <p:cNvGrpSpPr/>
            <p:nvPr/>
          </p:nvGrpSpPr>
          <p:grpSpPr>
            <a:xfrm>
              <a:off x="4558883" y="1318620"/>
              <a:ext cx="1978758" cy="1267182"/>
              <a:chOff x="4558883" y="1318620"/>
              <a:chExt cx="1978758" cy="126718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A9EE038-B7EE-4DDC-9621-4070C366BC9C}"/>
                  </a:ext>
                </a:extLst>
              </p:cNvPr>
              <p:cNvGrpSpPr/>
              <p:nvPr/>
            </p:nvGrpSpPr>
            <p:grpSpPr>
              <a:xfrm>
                <a:off x="4558883" y="1318620"/>
                <a:ext cx="1978758" cy="367546"/>
                <a:chOff x="4558883" y="1318620"/>
                <a:chExt cx="1978758" cy="367546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161340D-18F5-4813-8B05-7889445A0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8883" y="1320406"/>
                  <a:ext cx="365760" cy="365760"/>
                </a:xfrm>
                <a:prstGeom prst="rect">
                  <a:avLst/>
                </a:prstGeom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63FAF90-3777-4110-84FD-0DFC2231930C}"/>
                    </a:ext>
                  </a:extLst>
                </p:cNvPr>
                <p:cNvSpPr txBox="1"/>
                <p:nvPr/>
              </p:nvSpPr>
              <p:spPr>
                <a:xfrm>
                  <a:off x="4975482" y="1347612"/>
                  <a:ext cx="15621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26262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vladsydorchuk</a:t>
                  </a: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B1BABE2E-1FF5-48FF-99A5-0C5453A25A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5482" y="1318620"/>
                  <a:ext cx="0" cy="36576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E1412BE-4AB8-42C9-8BA8-BF94CB9A512F}"/>
                  </a:ext>
                </a:extLst>
              </p:cNvPr>
              <p:cNvGrpSpPr/>
              <p:nvPr/>
            </p:nvGrpSpPr>
            <p:grpSpPr>
              <a:xfrm>
                <a:off x="4558883" y="1766652"/>
                <a:ext cx="1922652" cy="367546"/>
                <a:chOff x="4558883" y="1766652"/>
                <a:chExt cx="1922652" cy="367546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62AD3E6-0A6F-4E69-A899-F981E469C95C}"/>
                    </a:ext>
                  </a:extLst>
                </p:cNvPr>
                <p:cNvSpPr txBox="1"/>
                <p:nvPr/>
              </p:nvSpPr>
              <p:spPr>
                <a:xfrm>
                  <a:off x="4975482" y="1795644"/>
                  <a:ext cx="15060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26262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vladsydorchuk</a:t>
                  </a: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DC619C9-7DEB-4A60-86C0-03F232965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5482" y="1766652"/>
                  <a:ext cx="0" cy="36576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01BD5D94-5D07-4C90-8D59-9FDDDC8FB8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8883" y="1768438"/>
                  <a:ext cx="365760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15BCA85-8759-49B0-88EE-3B4074064ADB}"/>
                  </a:ext>
                </a:extLst>
              </p:cNvPr>
              <p:cNvGrpSpPr/>
              <p:nvPr/>
            </p:nvGrpSpPr>
            <p:grpSpPr>
              <a:xfrm>
                <a:off x="4558883" y="2218256"/>
                <a:ext cx="1970892" cy="367546"/>
                <a:chOff x="4558883" y="2218256"/>
                <a:chExt cx="1970892" cy="367546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5B1C9FB-3071-4CF1-9E41-1FC2C9B80BA8}"/>
                    </a:ext>
                  </a:extLst>
                </p:cNvPr>
                <p:cNvSpPr txBox="1"/>
                <p:nvPr/>
              </p:nvSpPr>
              <p:spPr>
                <a:xfrm>
                  <a:off x="4967616" y="2247248"/>
                  <a:ext cx="15621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26262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vlad.sydorchuk</a:t>
                  </a:r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B17612E7-5559-4391-9B52-C4DE64E1B5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67616" y="2218256"/>
                  <a:ext cx="0" cy="36576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2100371C-0324-4248-991D-54168EBA63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8883" y="2220042"/>
                  <a:ext cx="365760" cy="36576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0E34C04-389B-4909-93CA-3FE9D556B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538" y="1010626"/>
              <a:ext cx="1877814" cy="1877811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BE4B7C51-DFD3-43FE-9A91-21F89651F4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65720" y="542282"/>
            <a:ext cx="3059692" cy="305968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14FB6B7-3C9A-4808-8601-D5FC4CF70C20}"/>
              </a:ext>
            </a:extLst>
          </p:cNvPr>
          <p:cNvSpPr/>
          <p:nvPr/>
        </p:nvSpPr>
        <p:spPr>
          <a:xfrm>
            <a:off x="3969332" y="4284548"/>
            <a:ext cx="1465141" cy="70242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6E0279-4D9E-4F28-9B5F-6E13FCA68585}"/>
              </a:ext>
            </a:extLst>
          </p:cNvPr>
          <p:cNvSpPr/>
          <p:nvPr/>
        </p:nvSpPr>
        <p:spPr>
          <a:xfrm>
            <a:off x="2504191" y="4284549"/>
            <a:ext cx="1465141" cy="702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DEFC12-8F66-41EE-970E-67959FF161AD}"/>
              </a:ext>
            </a:extLst>
          </p:cNvPr>
          <p:cNvSpPr/>
          <p:nvPr/>
        </p:nvSpPr>
        <p:spPr>
          <a:xfrm>
            <a:off x="994516" y="4284549"/>
            <a:ext cx="1465141" cy="7024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6E1B12-7EE5-4DEA-BE71-59860E48AC50}"/>
              </a:ext>
            </a:extLst>
          </p:cNvPr>
          <p:cNvSpPr/>
          <p:nvPr/>
        </p:nvSpPr>
        <p:spPr>
          <a:xfrm>
            <a:off x="5468851" y="4284548"/>
            <a:ext cx="1730368" cy="7024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Round Same Side Corner Rectangle 39">
            <a:extLst>
              <a:ext uri="{FF2B5EF4-FFF2-40B4-BE49-F238E27FC236}">
                <a16:creationId xmlns:a16="http://schemas.microsoft.com/office/drawing/2014/main" id="{FD906267-9447-4D21-93E3-8E6003655B0A}"/>
              </a:ext>
            </a:extLst>
          </p:cNvPr>
          <p:cNvSpPr/>
          <p:nvPr/>
        </p:nvSpPr>
        <p:spPr>
          <a:xfrm rot="18900000">
            <a:off x="7021817" y="4210396"/>
            <a:ext cx="220090" cy="215172"/>
          </a:xfrm>
          <a:custGeom>
            <a:avLst/>
            <a:gdLst/>
            <a:ahLst/>
            <a:cxnLst/>
            <a:rect l="l" t="t" r="r" b="b"/>
            <a:pathLst>
              <a:path w="923370" h="923370">
                <a:moveTo>
                  <a:pt x="870649" y="52721"/>
                </a:moveTo>
                <a:cubicBezTo>
                  <a:pt x="903223" y="85294"/>
                  <a:pt x="923370" y="130294"/>
                  <a:pt x="923370" y="180000"/>
                </a:cubicBezTo>
                <a:lnTo>
                  <a:pt x="923370" y="914399"/>
                </a:lnTo>
                <a:lnTo>
                  <a:pt x="914399" y="914399"/>
                </a:lnTo>
                <a:lnTo>
                  <a:pt x="914399" y="923370"/>
                </a:lnTo>
                <a:lnTo>
                  <a:pt x="180000" y="923370"/>
                </a:lnTo>
                <a:cubicBezTo>
                  <a:pt x="80589" y="923370"/>
                  <a:pt x="0" y="842781"/>
                  <a:pt x="0" y="743370"/>
                </a:cubicBezTo>
                <a:cubicBezTo>
                  <a:pt x="0" y="643959"/>
                  <a:pt x="80589" y="563370"/>
                  <a:pt x="179999" y="563370"/>
                </a:cubicBezTo>
                <a:lnTo>
                  <a:pt x="563370" y="563370"/>
                </a:lnTo>
                <a:lnTo>
                  <a:pt x="563370" y="180000"/>
                </a:lnTo>
                <a:cubicBezTo>
                  <a:pt x="563370" y="80589"/>
                  <a:pt x="643959" y="0"/>
                  <a:pt x="743370" y="0"/>
                </a:cubicBezTo>
                <a:cubicBezTo>
                  <a:pt x="793076" y="0"/>
                  <a:pt x="838076" y="20147"/>
                  <a:pt x="870649" y="52721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E74067E-637D-4165-9FBA-ED86D50AFF54}"/>
              </a:ext>
            </a:extLst>
          </p:cNvPr>
          <p:cNvSpPr/>
          <p:nvPr/>
        </p:nvSpPr>
        <p:spPr>
          <a:xfrm>
            <a:off x="3816504" y="4118209"/>
            <a:ext cx="361439" cy="361439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321AD5C-1E57-44C7-A820-EFEBD84ACAD6}"/>
              </a:ext>
            </a:extLst>
          </p:cNvPr>
          <p:cNvSpPr/>
          <p:nvPr/>
        </p:nvSpPr>
        <p:spPr>
          <a:xfrm>
            <a:off x="3876744" y="4178449"/>
            <a:ext cx="240959" cy="240959"/>
          </a:xfrm>
          <a:prstGeom prst="ellipse">
            <a:avLst/>
          </a:prstGeom>
          <a:solidFill>
            <a:srgbClr val="6759FE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93736F9-FD7E-4616-B25C-6B9C2BF7F548}"/>
              </a:ext>
            </a:extLst>
          </p:cNvPr>
          <p:cNvSpPr/>
          <p:nvPr/>
        </p:nvSpPr>
        <p:spPr>
          <a:xfrm>
            <a:off x="5346342" y="4118209"/>
            <a:ext cx="361439" cy="361439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AFB6FFB-6398-45DF-9878-C93A864A98AC}"/>
              </a:ext>
            </a:extLst>
          </p:cNvPr>
          <p:cNvSpPr/>
          <p:nvPr/>
        </p:nvSpPr>
        <p:spPr>
          <a:xfrm>
            <a:off x="5406582" y="4178449"/>
            <a:ext cx="240959" cy="240959"/>
          </a:xfrm>
          <a:prstGeom prst="ellipse">
            <a:avLst/>
          </a:prstGeom>
          <a:solidFill>
            <a:srgbClr val="26262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2BA374-B251-4E1D-B518-B372D17FBC2A}"/>
              </a:ext>
            </a:extLst>
          </p:cNvPr>
          <p:cNvSpPr txBox="1"/>
          <p:nvPr/>
        </p:nvSpPr>
        <p:spPr>
          <a:xfrm>
            <a:off x="3725360" y="443542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779EF1-A6F1-475B-8DE9-48EF2E7764A5}"/>
              </a:ext>
            </a:extLst>
          </p:cNvPr>
          <p:cNvSpPr txBox="1"/>
          <p:nvPr/>
        </p:nvSpPr>
        <p:spPr>
          <a:xfrm>
            <a:off x="5661786" y="444187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50E4B1-D4BD-46EB-B240-A8A3F246F193}"/>
              </a:ext>
            </a:extLst>
          </p:cNvPr>
          <p:cNvSpPr txBox="1"/>
          <p:nvPr/>
        </p:nvSpPr>
        <p:spPr>
          <a:xfrm>
            <a:off x="3547369" y="3771286"/>
            <a:ext cx="851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Be Tech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3C5336-AC35-4DBC-A50A-020D49C15964}"/>
              </a:ext>
            </a:extLst>
          </p:cNvPr>
          <p:cNvSpPr txBox="1"/>
          <p:nvPr/>
        </p:nvSpPr>
        <p:spPr>
          <a:xfrm>
            <a:off x="5116531" y="3771286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SmartIT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947E4E-0D75-4404-8502-1BA59F3CD5F4}"/>
              </a:ext>
            </a:extLst>
          </p:cNvPr>
          <p:cNvSpPr/>
          <p:nvPr/>
        </p:nvSpPr>
        <p:spPr>
          <a:xfrm>
            <a:off x="2288972" y="4118209"/>
            <a:ext cx="361439" cy="361439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B455FAF-F7FA-4C01-90E7-49D9A3D134BB}"/>
              </a:ext>
            </a:extLst>
          </p:cNvPr>
          <p:cNvSpPr/>
          <p:nvPr/>
        </p:nvSpPr>
        <p:spPr>
          <a:xfrm>
            <a:off x="2349212" y="4178449"/>
            <a:ext cx="240959" cy="240959"/>
          </a:xfrm>
          <a:prstGeom prst="ellipse">
            <a:avLst/>
          </a:prstGeom>
          <a:solidFill>
            <a:srgbClr val="26262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B6C4FB-AF9D-4C0C-83F6-9835978647C0}"/>
              </a:ext>
            </a:extLst>
          </p:cNvPr>
          <p:cNvSpPr/>
          <p:nvPr/>
        </p:nvSpPr>
        <p:spPr>
          <a:xfrm>
            <a:off x="773425" y="4118209"/>
            <a:ext cx="361439" cy="361439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A21F7EB-741B-4E89-8E7D-D7C9C7AB61FA}"/>
              </a:ext>
            </a:extLst>
          </p:cNvPr>
          <p:cNvSpPr/>
          <p:nvPr/>
        </p:nvSpPr>
        <p:spPr>
          <a:xfrm>
            <a:off x="833665" y="4178449"/>
            <a:ext cx="240959" cy="240959"/>
          </a:xfrm>
          <a:prstGeom prst="ellipse">
            <a:avLst/>
          </a:prstGeom>
          <a:solidFill>
            <a:srgbClr val="6759FE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FA4BDB-2224-4C99-99E5-FC008C1AAD1D}"/>
              </a:ext>
            </a:extLst>
          </p:cNvPr>
          <p:cNvSpPr txBox="1"/>
          <p:nvPr/>
        </p:nvSpPr>
        <p:spPr>
          <a:xfrm>
            <a:off x="716739" y="3771286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KPI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3BD2FF-64F3-470D-8058-F9431E953A1B}"/>
              </a:ext>
            </a:extLst>
          </p:cNvPr>
          <p:cNvSpPr txBox="1"/>
          <p:nvPr/>
        </p:nvSpPr>
        <p:spPr>
          <a:xfrm>
            <a:off x="1912447" y="3771286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UNIT Factory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91CA6C-8399-4AC7-ADEA-0B19D528AF6E}"/>
              </a:ext>
            </a:extLst>
          </p:cNvPr>
          <p:cNvSpPr txBox="1"/>
          <p:nvPr/>
        </p:nvSpPr>
        <p:spPr>
          <a:xfrm>
            <a:off x="661223" y="443542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72A9FC-A61A-4BD6-9E6A-11D7058FC8F0}"/>
              </a:ext>
            </a:extLst>
          </p:cNvPr>
          <p:cNvSpPr txBox="1"/>
          <p:nvPr/>
        </p:nvSpPr>
        <p:spPr>
          <a:xfrm>
            <a:off x="2169244" y="443542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E348071-1261-44E5-99EE-AFB097FAEC36}"/>
              </a:ext>
            </a:extLst>
          </p:cNvPr>
          <p:cNvCxnSpPr>
            <a:cxnSpLocks/>
          </p:cNvCxnSpPr>
          <p:nvPr/>
        </p:nvCxnSpPr>
        <p:spPr>
          <a:xfrm flipV="1">
            <a:off x="938784" y="4940899"/>
            <a:ext cx="1521568" cy="14394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792F6E-55E0-4EC2-8F75-4629ED637D8C}"/>
              </a:ext>
            </a:extLst>
          </p:cNvPr>
          <p:cNvCxnSpPr>
            <a:cxnSpLocks/>
          </p:cNvCxnSpPr>
          <p:nvPr/>
        </p:nvCxnSpPr>
        <p:spPr>
          <a:xfrm>
            <a:off x="3994623" y="4940899"/>
            <a:ext cx="23817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F70C285-E89D-4244-87D4-7F9B014D8FA0}"/>
              </a:ext>
            </a:extLst>
          </p:cNvPr>
          <p:cNvSpPr txBox="1"/>
          <p:nvPr/>
        </p:nvSpPr>
        <p:spPr>
          <a:xfrm>
            <a:off x="1394617" y="4955293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6759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E600A1-9769-4B50-B89C-312F6F954B71}"/>
              </a:ext>
            </a:extLst>
          </p:cNvPr>
          <p:cNvSpPr txBox="1"/>
          <p:nvPr/>
        </p:nvSpPr>
        <p:spPr>
          <a:xfrm>
            <a:off x="4958534" y="4955293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6759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97B8D01-0EDB-40DD-9B0B-74D01FB02E4F}"/>
              </a:ext>
            </a:extLst>
          </p:cNvPr>
          <p:cNvSpPr/>
          <p:nvPr/>
        </p:nvSpPr>
        <p:spPr>
          <a:xfrm>
            <a:off x="6191022" y="4118209"/>
            <a:ext cx="361439" cy="361439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001257B-55B5-4479-B5E8-780E30923353}"/>
              </a:ext>
            </a:extLst>
          </p:cNvPr>
          <p:cNvSpPr/>
          <p:nvPr/>
        </p:nvSpPr>
        <p:spPr>
          <a:xfrm>
            <a:off x="6251262" y="4178449"/>
            <a:ext cx="240959" cy="240959"/>
          </a:xfrm>
          <a:prstGeom prst="ellipse">
            <a:avLst/>
          </a:prstGeom>
          <a:solidFill>
            <a:srgbClr val="26262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396346-735B-4892-83DB-E05CB660FD9A}"/>
              </a:ext>
            </a:extLst>
          </p:cNvPr>
          <p:cNvSpPr txBox="1"/>
          <p:nvPr/>
        </p:nvSpPr>
        <p:spPr>
          <a:xfrm>
            <a:off x="6084078" y="3771286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ITEA</a:t>
            </a:r>
          </a:p>
        </p:txBody>
      </p:sp>
      <p:sp>
        <p:nvSpPr>
          <p:cNvPr id="72" name="Shape 131">
            <a:extLst>
              <a:ext uri="{FF2B5EF4-FFF2-40B4-BE49-F238E27FC236}">
                <a16:creationId xmlns:a16="http://schemas.microsoft.com/office/drawing/2014/main" id="{5885FC3B-E1AA-4650-B97C-AB6D176667FC}"/>
              </a:ext>
            </a:extLst>
          </p:cNvPr>
          <p:cNvSpPr txBox="1"/>
          <p:nvPr/>
        </p:nvSpPr>
        <p:spPr>
          <a:xfrm>
            <a:off x="611705" y="2816181"/>
            <a:ext cx="42795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/>
            <a:r>
              <a:rPr lang="en-US" sz="20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Software developer</a:t>
            </a:r>
            <a:endParaRPr sz="20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8661114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83">
            <a:extLst>
              <a:ext uri="{FF2B5EF4-FFF2-40B4-BE49-F238E27FC236}">
                <a16:creationId xmlns:a16="http://schemas.microsoft.com/office/drawing/2014/main" id="{2BE890E4-3004-4D15-AF10-764C27716E92}"/>
              </a:ext>
            </a:extLst>
          </p:cNvPr>
          <p:cNvSpPr txBox="1">
            <a:spLocks/>
          </p:cNvSpPr>
          <p:nvPr/>
        </p:nvSpPr>
        <p:spPr>
          <a:xfrm>
            <a:off x="621576" y="1951470"/>
            <a:ext cx="10870898" cy="7691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Домашнее задание</a:t>
            </a:r>
          </a:p>
        </p:txBody>
      </p:sp>
      <p:sp>
        <p:nvSpPr>
          <p:cNvPr id="23" name="Shape 187">
            <a:extLst>
              <a:ext uri="{FF2B5EF4-FFF2-40B4-BE49-F238E27FC236}">
                <a16:creationId xmlns:a16="http://schemas.microsoft.com/office/drawing/2014/main" id="{3A52E3F2-0AEC-46EA-ACAF-87270BE2438A}"/>
              </a:ext>
            </a:extLst>
          </p:cNvPr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188">
            <a:extLst>
              <a:ext uri="{FF2B5EF4-FFF2-40B4-BE49-F238E27FC236}">
                <a16:creationId xmlns:a16="http://schemas.microsoft.com/office/drawing/2014/main" id="{12AFB274-E431-4224-9F79-8CCDFAACBDE7}"/>
              </a:ext>
            </a:extLst>
          </p:cNvPr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27" name="Рисунок 8">
            <a:extLst>
              <a:ext uri="{FF2B5EF4-FFF2-40B4-BE49-F238E27FC236}">
                <a16:creationId xmlns:a16="http://schemas.microsoft.com/office/drawing/2014/main" id="{524C4A89-9449-46D4-A4D9-3EC61E509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241260-8081-4494-A9A7-05F5D93BB157}"/>
              </a:ext>
            </a:extLst>
          </p:cNvPr>
          <p:cNvSpPr txBox="1"/>
          <p:nvPr/>
        </p:nvSpPr>
        <p:spPr>
          <a:xfrm>
            <a:off x="931817" y="2720577"/>
            <a:ext cx="533835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0B050"/>
                </a:solidFill>
              </a:rPr>
              <a:t>1. Повторить лекцию</a:t>
            </a:r>
          </a:p>
          <a:p>
            <a:r>
              <a:rPr lang="ru-RU" sz="2000" dirty="0">
                <a:solidFill>
                  <a:srgbClr val="00B050"/>
                </a:solidFill>
              </a:rPr>
              <a:t>2</a:t>
            </a:r>
            <a:r>
              <a:rPr lang="en-US" sz="2000" dirty="0">
                <a:solidFill>
                  <a:srgbClr val="00B050"/>
                </a:solidFill>
              </a:rPr>
              <a:t>. </a:t>
            </a:r>
            <a:r>
              <a:rPr lang="ru-RU" sz="2000" dirty="0">
                <a:solidFill>
                  <a:srgbClr val="00B050"/>
                </a:solidFill>
              </a:rPr>
              <a:t>Установить </a:t>
            </a:r>
            <a:r>
              <a:rPr lang="en-US" sz="2000" dirty="0">
                <a:solidFill>
                  <a:srgbClr val="00B050"/>
                </a:solidFill>
              </a:rPr>
              <a:t>VS Code</a:t>
            </a:r>
            <a:endParaRPr lang="ru-RU" sz="2000" dirty="0">
              <a:solidFill>
                <a:srgbClr val="00B050"/>
              </a:solidFill>
            </a:endParaRPr>
          </a:p>
          <a:p>
            <a:r>
              <a:rPr lang="ru-RU" sz="2000" dirty="0">
                <a:solidFill>
                  <a:srgbClr val="00B050"/>
                </a:solidFill>
              </a:rPr>
              <a:t>3. Сверстать простую страничку по примеру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</a:t>
            </a:r>
            <a:r>
              <a:rPr lang="ru-RU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</a:t>
            </a:r>
            <a:r>
              <a:rPr lang="ru-RU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Кое какие вещи нужно будет поискать самим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ru-RU" sz="2000" dirty="0">
                <a:solidFill>
                  <a:srgbClr val="00B050"/>
                </a:solidFill>
              </a:rPr>
              <a:t>4. Прислать файл с домашним заданием в Телеграм </a:t>
            </a:r>
            <a:r>
              <a:rPr lang="en-US" sz="1800" dirty="0">
                <a:solidFill>
                  <a:srgbClr val="00B0F0"/>
                </a:solidFill>
              </a:rPr>
              <a:t>@vladsydorchuk</a:t>
            </a:r>
            <a:endParaRPr lang="en-US" sz="2000" dirty="0">
              <a:solidFill>
                <a:srgbClr val="00B0F0"/>
              </a:solidFill>
            </a:endParaRPr>
          </a:p>
          <a:p>
            <a:r>
              <a:rPr lang="ru-RU" sz="1600" dirty="0">
                <a:solidFill>
                  <a:srgbClr val="00B050"/>
                </a:solidFill>
              </a:rPr>
              <a:t>Название файла: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  <a:r>
              <a:rPr lang="ru-RU" sz="1600" dirty="0">
                <a:solidFill>
                  <a:srgbClr val="00B050"/>
                </a:solidFill>
              </a:rPr>
              <a:t>Фамилия Имя</a:t>
            </a:r>
            <a:r>
              <a:rPr lang="en-US" sz="1600" dirty="0">
                <a:solidFill>
                  <a:srgbClr val="00B050"/>
                </a:solidFill>
              </a:rPr>
              <a:t>}_hw1.html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C55A11"/>
                </a:solidFill>
              </a:rPr>
              <a:t>5</a:t>
            </a:r>
            <a:r>
              <a:rPr lang="ru-RU" sz="2000" dirty="0">
                <a:solidFill>
                  <a:srgbClr val="C55A11"/>
                </a:solidFill>
              </a:rPr>
              <a:t>. Почитать про </a:t>
            </a:r>
            <a:r>
              <a:rPr lang="en-US" sz="2000" dirty="0">
                <a:solidFill>
                  <a:srgbClr val="C55A11"/>
                </a:solidFill>
              </a:rPr>
              <a:t>Git</a:t>
            </a:r>
            <a:endParaRPr lang="ru-RU" sz="2000" dirty="0">
              <a:solidFill>
                <a:srgbClr val="C55A1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16D2A0-1B5A-4A9B-87C8-4D884289345F}"/>
              </a:ext>
            </a:extLst>
          </p:cNvPr>
          <p:cNvSpPr/>
          <p:nvPr/>
        </p:nvSpPr>
        <p:spPr>
          <a:xfrm>
            <a:off x="1238753" y="6015741"/>
            <a:ext cx="261257" cy="261257"/>
          </a:xfrm>
          <a:prstGeom prst="rect">
            <a:avLst/>
          </a:prstGeom>
          <a:solidFill>
            <a:srgbClr val="C55A1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15B96C-A67D-4621-9953-D0BB5595AB54}"/>
              </a:ext>
            </a:extLst>
          </p:cNvPr>
          <p:cNvSpPr/>
          <p:nvPr/>
        </p:nvSpPr>
        <p:spPr>
          <a:xfrm>
            <a:off x="1238753" y="5677377"/>
            <a:ext cx="261257" cy="2612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373190-43AB-46BD-82B3-5E87CB4026E2}"/>
              </a:ext>
            </a:extLst>
          </p:cNvPr>
          <p:cNvSpPr txBox="1"/>
          <p:nvPr/>
        </p:nvSpPr>
        <p:spPr>
          <a:xfrm>
            <a:off x="1602217" y="5654116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Обязательно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78E40B-514B-44F2-8084-6CB34AC85240}"/>
              </a:ext>
            </a:extLst>
          </p:cNvPr>
          <p:cNvSpPr txBox="1"/>
          <p:nvPr/>
        </p:nvSpPr>
        <p:spPr>
          <a:xfrm>
            <a:off x="1602217" y="5992481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Не обязательно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51DA1E-059F-4F80-88FB-F7671F614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06" y="1314519"/>
            <a:ext cx="4577868" cy="5343476"/>
          </a:xfrm>
          <a:prstGeom prst="rect">
            <a:avLst/>
          </a:prstGeom>
        </p:spPr>
      </p:pic>
      <p:pic>
        <p:nvPicPr>
          <p:cNvPr id="15" name="Graphic 14" descr="Radioactive sign">
            <a:extLst>
              <a:ext uri="{FF2B5EF4-FFF2-40B4-BE49-F238E27FC236}">
                <a16:creationId xmlns:a16="http://schemas.microsoft.com/office/drawing/2014/main" id="{FD2FCDDD-4F74-4311-BA7B-B1911B6E1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6766" y="3986257"/>
            <a:ext cx="219371" cy="21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0086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83">
            <a:extLst>
              <a:ext uri="{FF2B5EF4-FFF2-40B4-BE49-F238E27FC236}">
                <a16:creationId xmlns:a16="http://schemas.microsoft.com/office/drawing/2014/main" id="{2BE890E4-3004-4D15-AF10-764C27716E92}"/>
              </a:ext>
            </a:extLst>
          </p:cNvPr>
          <p:cNvSpPr txBox="1">
            <a:spLocks/>
          </p:cNvSpPr>
          <p:nvPr/>
        </p:nvSpPr>
        <p:spPr>
          <a:xfrm>
            <a:off x="660551" y="3189268"/>
            <a:ext cx="10870898" cy="4794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Q&amp;A</a:t>
            </a:r>
            <a:endParaRPr lang="ru-RU" sz="36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23" name="Shape 187">
            <a:extLst>
              <a:ext uri="{FF2B5EF4-FFF2-40B4-BE49-F238E27FC236}">
                <a16:creationId xmlns:a16="http://schemas.microsoft.com/office/drawing/2014/main" id="{3A52E3F2-0AEC-46EA-ACAF-87270BE2438A}"/>
              </a:ext>
            </a:extLst>
          </p:cNvPr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188">
            <a:extLst>
              <a:ext uri="{FF2B5EF4-FFF2-40B4-BE49-F238E27FC236}">
                <a16:creationId xmlns:a16="http://schemas.microsoft.com/office/drawing/2014/main" id="{12AFB274-E431-4224-9F79-8CCDFAACBDE7}"/>
              </a:ext>
            </a:extLst>
          </p:cNvPr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27" name="Рисунок 8">
            <a:extLst>
              <a:ext uri="{FF2B5EF4-FFF2-40B4-BE49-F238E27FC236}">
                <a16:creationId xmlns:a16="http://schemas.microsoft.com/office/drawing/2014/main" id="{524C4A89-9449-46D4-A4D9-3EC61E509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7865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617583" y="1612561"/>
            <a:ext cx="6873463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rgbClr val="262626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Совет из жизни: </a:t>
            </a:r>
            <a:r>
              <a:rPr lang="en-US" sz="3600" b="1" dirty="0">
                <a:solidFill>
                  <a:srgbClr val="6759FE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English</a:t>
            </a:r>
            <a:endParaRPr sz="3600" b="1" dirty="0">
              <a:solidFill>
                <a:srgbClr val="6759FE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23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549337-22C4-43A7-8AC7-4B21499ECDD0}"/>
              </a:ext>
            </a:extLst>
          </p:cNvPr>
          <p:cNvCxnSpPr>
            <a:cxnSpLocks/>
          </p:cNvCxnSpPr>
          <p:nvPr/>
        </p:nvCxnSpPr>
        <p:spPr>
          <a:xfrm>
            <a:off x="1072176" y="4717554"/>
            <a:ext cx="43717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71EB195-1C06-4D53-B3CF-E409D6C51882}"/>
              </a:ext>
            </a:extLst>
          </p:cNvPr>
          <p:cNvSpPr/>
          <p:nvPr/>
        </p:nvSpPr>
        <p:spPr>
          <a:xfrm>
            <a:off x="2842849" y="5976477"/>
            <a:ext cx="6096000" cy="4693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6759FE"/>
                </a:solidFill>
              </a:rPr>
              <a:t>Кто </a:t>
            </a:r>
            <a:r>
              <a:rPr lang="ru-RU" b="1" dirty="0">
                <a:solidFill>
                  <a:srgbClr val="6759FE"/>
                </a:solidFill>
              </a:rPr>
              <a:t>не хочет </a:t>
            </a:r>
            <a:r>
              <a:rPr lang="ru-RU" dirty="0">
                <a:solidFill>
                  <a:srgbClr val="6759FE"/>
                </a:solidFill>
              </a:rPr>
              <a:t>– ищет причины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ru-RU" dirty="0">
                <a:solidFill>
                  <a:srgbClr val="262626"/>
                </a:solidFill>
              </a:rPr>
              <a:t>кто </a:t>
            </a:r>
            <a:r>
              <a:rPr lang="ru-RU" b="1" dirty="0">
                <a:solidFill>
                  <a:srgbClr val="262626"/>
                </a:solidFill>
              </a:rPr>
              <a:t>хочет</a:t>
            </a:r>
            <a:r>
              <a:rPr lang="ru-RU" dirty="0">
                <a:solidFill>
                  <a:srgbClr val="262626"/>
                </a:solidFill>
              </a:rPr>
              <a:t> – ищет возможности</a:t>
            </a:r>
          </a:p>
          <a:p>
            <a:pPr algn="ctr"/>
            <a:r>
              <a:rPr lang="ru-RU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Е. Черняк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Shape 194">
            <a:extLst>
              <a:ext uri="{FF2B5EF4-FFF2-40B4-BE49-F238E27FC236}">
                <a16:creationId xmlns:a16="http://schemas.microsoft.com/office/drawing/2014/main" id="{1392D3B7-F5EE-4570-A2DE-35CC18B9FA6F}"/>
              </a:ext>
            </a:extLst>
          </p:cNvPr>
          <p:cNvSpPr txBox="1"/>
          <p:nvPr/>
        </p:nvSpPr>
        <p:spPr>
          <a:xfrm>
            <a:off x="1580313" y="2825532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rgbClr val="5959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Почему </a:t>
            </a:r>
            <a:r>
              <a:rPr lang="en-US" sz="1200" dirty="0">
                <a:solidFill>
                  <a:srgbClr val="5959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English </a:t>
            </a:r>
            <a:r>
              <a:rPr lang="ru-RU" sz="1200" dirty="0">
                <a:solidFill>
                  <a:srgbClr val="5959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это важно</a:t>
            </a:r>
          </a:p>
        </p:txBody>
      </p:sp>
      <p:sp>
        <p:nvSpPr>
          <p:cNvPr id="13" name="Shape 195">
            <a:extLst>
              <a:ext uri="{FF2B5EF4-FFF2-40B4-BE49-F238E27FC236}">
                <a16:creationId xmlns:a16="http://schemas.microsoft.com/office/drawing/2014/main" id="{B1953864-A6A2-4147-999B-9657A1DB1D32}"/>
              </a:ext>
            </a:extLst>
          </p:cNvPr>
          <p:cNvSpPr txBox="1"/>
          <p:nvPr/>
        </p:nvSpPr>
        <p:spPr>
          <a:xfrm>
            <a:off x="1580313" y="3274152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rgbClr val="5959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Почему знать слова важнее правил</a:t>
            </a:r>
          </a:p>
        </p:txBody>
      </p:sp>
      <p:sp>
        <p:nvSpPr>
          <p:cNvPr id="15" name="Shape 197">
            <a:extLst>
              <a:ext uri="{FF2B5EF4-FFF2-40B4-BE49-F238E27FC236}">
                <a16:creationId xmlns:a16="http://schemas.microsoft.com/office/drawing/2014/main" id="{E28DDCFC-55B8-414D-A34E-E8FB91430A21}"/>
              </a:ext>
            </a:extLst>
          </p:cNvPr>
          <p:cNvSpPr txBox="1"/>
          <p:nvPr/>
        </p:nvSpPr>
        <p:spPr>
          <a:xfrm>
            <a:off x="1580313" y="3726642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rgbClr val="5959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Почему страх ошибиться это нормально</a:t>
            </a:r>
          </a:p>
        </p:txBody>
      </p:sp>
      <p:sp>
        <p:nvSpPr>
          <p:cNvPr id="16" name="Shape 198">
            <a:extLst>
              <a:ext uri="{FF2B5EF4-FFF2-40B4-BE49-F238E27FC236}">
                <a16:creationId xmlns:a16="http://schemas.microsoft.com/office/drawing/2014/main" id="{88762131-AD78-4C82-8020-170BBEDD6CD9}"/>
              </a:ext>
            </a:extLst>
          </p:cNvPr>
          <p:cNvSpPr txBox="1"/>
          <p:nvPr/>
        </p:nvSpPr>
        <p:spPr>
          <a:xfrm>
            <a:off x="1580313" y="4179132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>
                <a:solidFill>
                  <a:srgbClr val="5959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Почему я не попал в Ciklum</a:t>
            </a:r>
          </a:p>
        </p:txBody>
      </p:sp>
      <p:sp>
        <p:nvSpPr>
          <p:cNvPr id="25" name="Shape 207">
            <a:extLst>
              <a:ext uri="{FF2B5EF4-FFF2-40B4-BE49-F238E27FC236}">
                <a16:creationId xmlns:a16="http://schemas.microsoft.com/office/drawing/2014/main" id="{C665112C-0FA3-470F-A624-E054FF81295B}"/>
              </a:ext>
            </a:extLst>
          </p:cNvPr>
          <p:cNvSpPr/>
          <p:nvPr/>
        </p:nvSpPr>
        <p:spPr>
          <a:xfrm>
            <a:off x="1072176" y="3245652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hape 208">
            <a:extLst>
              <a:ext uri="{FF2B5EF4-FFF2-40B4-BE49-F238E27FC236}">
                <a16:creationId xmlns:a16="http://schemas.microsoft.com/office/drawing/2014/main" id="{98CDAA99-B105-46B5-9F97-A306A48E6E61}"/>
              </a:ext>
            </a:extLst>
          </p:cNvPr>
          <p:cNvSpPr/>
          <p:nvPr/>
        </p:nvSpPr>
        <p:spPr>
          <a:xfrm>
            <a:off x="1072176" y="2797032"/>
            <a:ext cx="365700" cy="365700"/>
          </a:xfrm>
          <a:prstGeom prst="rect">
            <a:avLst/>
          </a:prstGeom>
          <a:noFill/>
          <a:ln w="19050" cap="flat" cmpd="sng">
            <a:solidFill>
              <a:srgbClr val="6759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dirty="0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Shape 209">
            <a:extLst>
              <a:ext uri="{FF2B5EF4-FFF2-40B4-BE49-F238E27FC236}">
                <a16:creationId xmlns:a16="http://schemas.microsoft.com/office/drawing/2014/main" id="{161A3648-BC03-44D1-A09B-BE753A8E71BC}"/>
              </a:ext>
            </a:extLst>
          </p:cNvPr>
          <p:cNvSpPr/>
          <p:nvPr/>
        </p:nvSpPr>
        <p:spPr>
          <a:xfrm>
            <a:off x="1072176" y="3698142"/>
            <a:ext cx="365700" cy="365700"/>
          </a:xfrm>
          <a:prstGeom prst="rect">
            <a:avLst/>
          </a:prstGeom>
          <a:noFill/>
          <a:ln w="19050" cap="flat" cmpd="sng">
            <a:solidFill>
              <a:srgbClr val="6759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Shape 210">
            <a:extLst>
              <a:ext uri="{FF2B5EF4-FFF2-40B4-BE49-F238E27FC236}">
                <a16:creationId xmlns:a16="http://schemas.microsoft.com/office/drawing/2014/main" id="{69219359-14FB-4740-BBA2-18464BAD4D9C}"/>
              </a:ext>
            </a:extLst>
          </p:cNvPr>
          <p:cNvSpPr/>
          <p:nvPr/>
        </p:nvSpPr>
        <p:spPr>
          <a:xfrm>
            <a:off x="1072176" y="4150632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latin typeface="Roboto"/>
                <a:ea typeface="Roboto"/>
                <a:cs typeface="Roboto"/>
                <a:sym typeface="Roboto"/>
              </a:rPr>
              <a:t>4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Shape 194">
            <a:extLst>
              <a:ext uri="{FF2B5EF4-FFF2-40B4-BE49-F238E27FC236}">
                <a16:creationId xmlns:a16="http://schemas.microsoft.com/office/drawing/2014/main" id="{C9110B07-D87C-453C-A27B-1DA9A88FE722}"/>
              </a:ext>
            </a:extLst>
          </p:cNvPr>
          <p:cNvSpPr txBox="1"/>
          <p:nvPr/>
        </p:nvSpPr>
        <p:spPr>
          <a:xfrm>
            <a:off x="1580313" y="4941875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5959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LinguaLeo</a:t>
            </a:r>
          </a:p>
        </p:txBody>
      </p:sp>
      <p:sp>
        <p:nvSpPr>
          <p:cNvPr id="46" name="Shape 195">
            <a:extLst>
              <a:ext uri="{FF2B5EF4-FFF2-40B4-BE49-F238E27FC236}">
                <a16:creationId xmlns:a16="http://schemas.microsoft.com/office/drawing/2014/main" id="{9EC8C913-8764-44FE-BB45-789D0D6A187B}"/>
              </a:ext>
            </a:extLst>
          </p:cNvPr>
          <p:cNvSpPr txBox="1"/>
          <p:nvPr/>
        </p:nvSpPr>
        <p:spPr>
          <a:xfrm>
            <a:off x="1580313" y="5390495"/>
            <a:ext cx="73449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5959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Grammarly</a:t>
            </a:r>
            <a:endParaRPr lang="ru-RU" sz="1200" dirty="0">
              <a:solidFill>
                <a:srgbClr val="595959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47" name="Shape 207">
            <a:extLst>
              <a:ext uri="{FF2B5EF4-FFF2-40B4-BE49-F238E27FC236}">
                <a16:creationId xmlns:a16="http://schemas.microsoft.com/office/drawing/2014/main" id="{15BD7457-349B-4F4F-98EF-BD2B8C383BAA}"/>
              </a:ext>
            </a:extLst>
          </p:cNvPr>
          <p:cNvSpPr/>
          <p:nvPr/>
        </p:nvSpPr>
        <p:spPr>
          <a:xfrm>
            <a:off x="1072176" y="5361995"/>
            <a:ext cx="365700" cy="3657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Shape 208">
            <a:extLst>
              <a:ext uri="{FF2B5EF4-FFF2-40B4-BE49-F238E27FC236}">
                <a16:creationId xmlns:a16="http://schemas.microsoft.com/office/drawing/2014/main" id="{D256B51A-1489-4ACE-AD54-F0521B7B007C}"/>
              </a:ext>
            </a:extLst>
          </p:cNvPr>
          <p:cNvSpPr/>
          <p:nvPr/>
        </p:nvSpPr>
        <p:spPr>
          <a:xfrm>
            <a:off x="1072176" y="4913375"/>
            <a:ext cx="365700" cy="365700"/>
          </a:xfrm>
          <a:prstGeom prst="rect">
            <a:avLst/>
          </a:prstGeom>
          <a:noFill/>
          <a:ln w="19050" cap="flat" cmpd="sng">
            <a:solidFill>
              <a:srgbClr val="6759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dirty="0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2958418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308" y="-1977142"/>
            <a:ext cx="12140368" cy="121403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847" y="2316421"/>
            <a:ext cx="2615592" cy="10754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3" y="692150"/>
            <a:ext cx="5007598" cy="567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003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53024" y="1663086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На сегодняшнем занятии:</a:t>
            </a:r>
            <a:endParaRPr sz="36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11" name="Shape 195">
            <a:extLst>
              <a:ext uri="{FF2B5EF4-FFF2-40B4-BE49-F238E27FC236}">
                <a16:creationId xmlns:a16="http://schemas.microsoft.com/office/drawing/2014/main" id="{1524F2F2-DC48-4DB0-BC95-FDF00B1540FE}"/>
              </a:ext>
            </a:extLst>
          </p:cNvPr>
          <p:cNvSpPr txBox="1"/>
          <p:nvPr/>
        </p:nvSpPr>
        <p:spPr>
          <a:xfrm>
            <a:off x="1800644" y="2634674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Предназначение технологий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HTML&amp;CSS&amp;JS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12" name="Shape 207">
            <a:extLst>
              <a:ext uri="{FF2B5EF4-FFF2-40B4-BE49-F238E27FC236}">
                <a16:creationId xmlns:a16="http://schemas.microsoft.com/office/drawing/2014/main" id="{B30E55AC-E63B-4A56-B483-4C12532F006D}"/>
              </a:ext>
            </a:extLst>
          </p:cNvPr>
          <p:cNvSpPr/>
          <p:nvPr/>
        </p:nvSpPr>
        <p:spPr>
          <a:xfrm>
            <a:off x="1259748" y="3083429"/>
            <a:ext cx="389277" cy="365700"/>
          </a:xfrm>
          <a:prstGeom prst="rect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dirty="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Shape 208">
            <a:extLst>
              <a:ext uri="{FF2B5EF4-FFF2-40B4-BE49-F238E27FC236}">
                <a16:creationId xmlns:a16="http://schemas.microsoft.com/office/drawing/2014/main" id="{B738E02C-ACD2-4617-8140-DD4C95A9290A}"/>
              </a:ext>
            </a:extLst>
          </p:cNvPr>
          <p:cNvSpPr/>
          <p:nvPr/>
        </p:nvSpPr>
        <p:spPr>
          <a:xfrm>
            <a:off x="1259748" y="2606174"/>
            <a:ext cx="389277" cy="365700"/>
          </a:xfrm>
          <a:prstGeom prst="rect">
            <a:avLst/>
          </a:prstGeom>
          <a:noFill/>
          <a:ln w="19050" cap="flat" cmpd="sng">
            <a:solidFill>
              <a:srgbClr val="6759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dirty="0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Shape 195">
            <a:extLst>
              <a:ext uri="{FF2B5EF4-FFF2-40B4-BE49-F238E27FC236}">
                <a16:creationId xmlns:a16="http://schemas.microsoft.com/office/drawing/2014/main" id="{29A578FB-1C21-4B0A-884D-A75366DBB888}"/>
              </a:ext>
            </a:extLst>
          </p:cNvPr>
          <p:cNvSpPr txBox="1"/>
          <p:nvPr/>
        </p:nvSpPr>
        <p:spPr>
          <a:xfrm>
            <a:off x="1800644" y="3589184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Принцип работы «клиент-сервер»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17" name="Shape 207">
            <a:extLst>
              <a:ext uri="{FF2B5EF4-FFF2-40B4-BE49-F238E27FC236}">
                <a16:creationId xmlns:a16="http://schemas.microsoft.com/office/drawing/2014/main" id="{6A5CCF98-3149-4595-88A0-5E2203031A51}"/>
              </a:ext>
            </a:extLst>
          </p:cNvPr>
          <p:cNvSpPr/>
          <p:nvPr/>
        </p:nvSpPr>
        <p:spPr>
          <a:xfrm>
            <a:off x="1259748" y="4036530"/>
            <a:ext cx="389277" cy="365700"/>
          </a:xfrm>
          <a:prstGeom prst="rect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dirty="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Shape 194">
            <a:extLst>
              <a:ext uri="{FF2B5EF4-FFF2-40B4-BE49-F238E27FC236}">
                <a16:creationId xmlns:a16="http://schemas.microsoft.com/office/drawing/2014/main" id="{2B97CACF-04FB-4D31-9C8D-210E5FD570E1}"/>
              </a:ext>
            </a:extLst>
          </p:cNvPr>
          <p:cNvSpPr txBox="1"/>
          <p:nvPr/>
        </p:nvSpPr>
        <p:spPr>
          <a:xfrm>
            <a:off x="1800638" y="5964169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Стек разработки для сайта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20" name="Shape 208">
            <a:extLst>
              <a:ext uri="{FF2B5EF4-FFF2-40B4-BE49-F238E27FC236}">
                <a16:creationId xmlns:a16="http://schemas.microsoft.com/office/drawing/2014/main" id="{87F0B2AA-DE34-402A-8483-D53BDCDD6620}"/>
              </a:ext>
            </a:extLst>
          </p:cNvPr>
          <p:cNvSpPr/>
          <p:nvPr/>
        </p:nvSpPr>
        <p:spPr>
          <a:xfrm>
            <a:off x="1259748" y="3560684"/>
            <a:ext cx="389277" cy="365700"/>
          </a:xfrm>
          <a:prstGeom prst="rect">
            <a:avLst/>
          </a:prstGeom>
          <a:noFill/>
          <a:ln w="19050" cap="flat" cmpd="sng">
            <a:solidFill>
              <a:srgbClr val="6759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dirty="0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hape 208">
            <a:extLst>
              <a:ext uri="{FF2B5EF4-FFF2-40B4-BE49-F238E27FC236}">
                <a16:creationId xmlns:a16="http://schemas.microsoft.com/office/drawing/2014/main" id="{A86D1AF7-D079-4E7E-AF83-A866111DEF2A}"/>
              </a:ext>
            </a:extLst>
          </p:cNvPr>
          <p:cNvSpPr/>
          <p:nvPr/>
        </p:nvSpPr>
        <p:spPr>
          <a:xfrm>
            <a:off x="1259748" y="4505313"/>
            <a:ext cx="389277" cy="365700"/>
          </a:xfrm>
          <a:prstGeom prst="rect">
            <a:avLst/>
          </a:prstGeom>
          <a:noFill/>
          <a:ln w="19050" cap="flat" cmpd="sng">
            <a:solidFill>
              <a:srgbClr val="6759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1" dirty="0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Shape 207">
            <a:extLst>
              <a:ext uri="{FF2B5EF4-FFF2-40B4-BE49-F238E27FC236}">
                <a16:creationId xmlns:a16="http://schemas.microsoft.com/office/drawing/2014/main" id="{6B219F27-A2AC-4DD6-9B8A-E9B42394F844}"/>
              </a:ext>
            </a:extLst>
          </p:cNvPr>
          <p:cNvSpPr/>
          <p:nvPr/>
        </p:nvSpPr>
        <p:spPr>
          <a:xfrm>
            <a:off x="1259748" y="4982568"/>
            <a:ext cx="389277" cy="365700"/>
          </a:xfrm>
          <a:prstGeom prst="rect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1" dirty="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hape 207">
            <a:extLst>
              <a:ext uri="{FF2B5EF4-FFF2-40B4-BE49-F238E27FC236}">
                <a16:creationId xmlns:a16="http://schemas.microsoft.com/office/drawing/2014/main" id="{6400FE2A-CA4D-4D56-9D63-AEFA8E546873}"/>
              </a:ext>
            </a:extLst>
          </p:cNvPr>
          <p:cNvSpPr/>
          <p:nvPr/>
        </p:nvSpPr>
        <p:spPr>
          <a:xfrm>
            <a:off x="1259748" y="5935669"/>
            <a:ext cx="389277" cy="365700"/>
          </a:xfrm>
          <a:prstGeom prst="rect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1" dirty="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Shape 208">
            <a:extLst>
              <a:ext uri="{FF2B5EF4-FFF2-40B4-BE49-F238E27FC236}">
                <a16:creationId xmlns:a16="http://schemas.microsoft.com/office/drawing/2014/main" id="{6ED1AC6A-808E-4940-800A-609AF89EB0D2}"/>
              </a:ext>
            </a:extLst>
          </p:cNvPr>
          <p:cNvSpPr/>
          <p:nvPr/>
        </p:nvSpPr>
        <p:spPr>
          <a:xfrm>
            <a:off x="1259748" y="5459823"/>
            <a:ext cx="389277" cy="365700"/>
          </a:xfrm>
          <a:prstGeom prst="rect">
            <a:avLst/>
          </a:prstGeom>
          <a:noFill/>
          <a:ln w="19050" cap="flat" cmpd="sng">
            <a:solidFill>
              <a:srgbClr val="6759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1" dirty="0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Shape 207">
            <a:extLst>
              <a:ext uri="{FF2B5EF4-FFF2-40B4-BE49-F238E27FC236}">
                <a16:creationId xmlns:a16="http://schemas.microsoft.com/office/drawing/2014/main" id="{92E26BD8-9C94-4498-8429-6C142831D2C8}"/>
              </a:ext>
            </a:extLst>
          </p:cNvPr>
          <p:cNvSpPr/>
          <p:nvPr/>
        </p:nvSpPr>
        <p:spPr>
          <a:xfrm>
            <a:off x="6302232" y="3085966"/>
            <a:ext cx="389277" cy="365700"/>
          </a:xfrm>
          <a:prstGeom prst="rect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b="1" dirty="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Shape 208">
            <a:extLst>
              <a:ext uri="{FF2B5EF4-FFF2-40B4-BE49-F238E27FC236}">
                <a16:creationId xmlns:a16="http://schemas.microsoft.com/office/drawing/2014/main" id="{4ED7E3CD-44B6-4077-8BA8-F131A6566852}"/>
              </a:ext>
            </a:extLst>
          </p:cNvPr>
          <p:cNvSpPr/>
          <p:nvPr/>
        </p:nvSpPr>
        <p:spPr>
          <a:xfrm>
            <a:off x="6302232" y="2610120"/>
            <a:ext cx="389277" cy="365700"/>
          </a:xfrm>
          <a:prstGeom prst="rect">
            <a:avLst/>
          </a:prstGeom>
          <a:noFill/>
          <a:ln w="19050" cap="flat" cmpd="sng">
            <a:solidFill>
              <a:srgbClr val="6759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b="1" dirty="0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Shape 207">
            <a:extLst>
              <a:ext uri="{FF2B5EF4-FFF2-40B4-BE49-F238E27FC236}">
                <a16:creationId xmlns:a16="http://schemas.microsoft.com/office/drawing/2014/main" id="{D18FDC9B-19BE-4BE8-885B-2F9A8007DE9B}"/>
              </a:ext>
            </a:extLst>
          </p:cNvPr>
          <p:cNvSpPr/>
          <p:nvPr/>
        </p:nvSpPr>
        <p:spPr>
          <a:xfrm>
            <a:off x="6302232" y="4040476"/>
            <a:ext cx="389277" cy="365700"/>
          </a:xfrm>
          <a:prstGeom prst="rect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endParaRPr b="1" dirty="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Shape 208">
            <a:extLst>
              <a:ext uri="{FF2B5EF4-FFF2-40B4-BE49-F238E27FC236}">
                <a16:creationId xmlns:a16="http://schemas.microsoft.com/office/drawing/2014/main" id="{E35C46FB-1B73-4BEC-AF6E-4CC22649B191}"/>
              </a:ext>
            </a:extLst>
          </p:cNvPr>
          <p:cNvSpPr/>
          <p:nvPr/>
        </p:nvSpPr>
        <p:spPr>
          <a:xfrm>
            <a:off x="6302232" y="3564630"/>
            <a:ext cx="389277" cy="365700"/>
          </a:xfrm>
          <a:prstGeom prst="rect">
            <a:avLst/>
          </a:prstGeom>
          <a:noFill/>
          <a:ln w="19050" cap="flat" cmpd="sng">
            <a:solidFill>
              <a:srgbClr val="6759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endParaRPr b="1" dirty="0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Shape 207">
            <a:extLst>
              <a:ext uri="{FF2B5EF4-FFF2-40B4-BE49-F238E27FC236}">
                <a16:creationId xmlns:a16="http://schemas.microsoft.com/office/drawing/2014/main" id="{F5FA4935-E75F-44BF-AB2E-65EA29BE97BB}"/>
              </a:ext>
            </a:extLst>
          </p:cNvPr>
          <p:cNvSpPr/>
          <p:nvPr/>
        </p:nvSpPr>
        <p:spPr>
          <a:xfrm>
            <a:off x="6302232" y="4985105"/>
            <a:ext cx="389277" cy="365700"/>
          </a:xfrm>
          <a:prstGeom prst="rect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b="1" dirty="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Shape 208">
            <a:extLst>
              <a:ext uri="{FF2B5EF4-FFF2-40B4-BE49-F238E27FC236}">
                <a16:creationId xmlns:a16="http://schemas.microsoft.com/office/drawing/2014/main" id="{01731280-628F-41E2-B05B-A1521B2A43DD}"/>
              </a:ext>
            </a:extLst>
          </p:cNvPr>
          <p:cNvSpPr/>
          <p:nvPr/>
        </p:nvSpPr>
        <p:spPr>
          <a:xfrm>
            <a:off x="6302232" y="4509259"/>
            <a:ext cx="389277" cy="365700"/>
          </a:xfrm>
          <a:prstGeom prst="rect">
            <a:avLst/>
          </a:prstGeom>
          <a:noFill/>
          <a:ln w="19050" cap="flat" cmpd="sng">
            <a:solidFill>
              <a:srgbClr val="6759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13</a:t>
            </a:r>
            <a:endParaRPr b="1" dirty="0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Shape 208">
            <a:extLst>
              <a:ext uri="{FF2B5EF4-FFF2-40B4-BE49-F238E27FC236}">
                <a16:creationId xmlns:a16="http://schemas.microsoft.com/office/drawing/2014/main" id="{75AD8869-02DD-4470-B254-9D4E3D8FEC28}"/>
              </a:ext>
            </a:extLst>
          </p:cNvPr>
          <p:cNvSpPr/>
          <p:nvPr/>
        </p:nvSpPr>
        <p:spPr>
          <a:xfrm>
            <a:off x="6302232" y="5463769"/>
            <a:ext cx="389277" cy="365700"/>
          </a:xfrm>
          <a:prstGeom prst="rect">
            <a:avLst/>
          </a:prstGeom>
          <a:noFill/>
          <a:ln w="19050" cap="flat" cmpd="sng">
            <a:solidFill>
              <a:srgbClr val="6759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15</a:t>
            </a:r>
            <a:endParaRPr b="1" dirty="0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Shape 195">
            <a:extLst>
              <a:ext uri="{FF2B5EF4-FFF2-40B4-BE49-F238E27FC236}">
                <a16:creationId xmlns:a16="http://schemas.microsoft.com/office/drawing/2014/main" id="{D7265A1D-27B5-40EB-9A82-EBB3CB13F9FC}"/>
              </a:ext>
            </a:extLst>
          </p:cNvPr>
          <p:cNvSpPr txBox="1"/>
          <p:nvPr/>
        </p:nvSpPr>
        <p:spPr>
          <a:xfrm>
            <a:off x="6853874" y="3598173"/>
            <a:ext cx="423518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Понятия строчных и блочных элементов веб страницы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83" name="Shape 195">
            <a:extLst>
              <a:ext uri="{FF2B5EF4-FFF2-40B4-BE49-F238E27FC236}">
                <a16:creationId xmlns:a16="http://schemas.microsoft.com/office/drawing/2014/main" id="{EAC64D42-0B91-444D-907D-958D2A85F2FC}"/>
              </a:ext>
            </a:extLst>
          </p:cNvPr>
          <p:cNvSpPr txBox="1"/>
          <p:nvPr/>
        </p:nvSpPr>
        <p:spPr>
          <a:xfrm>
            <a:off x="6845995" y="3114466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Понятия парных и непарных тегов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87" name="Shape 195">
            <a:extLst>
              <a:ext uri="{FF2B5EF4-FFF2-40B4-BE49-F238E27FC236}">
                <a16:creationId xmlns:a16="http://schemas.microsoft.com/office/drawing/2014/main" id="{ED4BC388-6BDB-4C12-B263-8A56250D7F1E}"/>
              </a:ext>
            </a:extLst>
          </p:cNvPr>
          <p:cNvSpPr txBox="1"/>
          <p:nvPr/>
        </p:nvSpPr>
        <p:spPr>
          <a:xfrm>
            <a:off x="6853874" y="5005115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Работа с ссылками и якорями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88" name="Shape 194">
            <a:extLst>
              <a:ext uri="{FF2B5EF4-FFF2-40B4-BE49-F238E27FC236}">
                <a16:creationId xmlns:a16="http://schemas.microsoft.com/office/drawing/2014/main" id="{3F82BC7F-4B99-4204-9B15-3799B88EDFBA}"/>
              </a:ext>
            </a:extLst>
          </p:cNvPr>
          <p:cNvSpPr txBox="1"/>
          <p:nvPr/>
        </p:nvSpPr>
        <p:spPr>
          <a:xfrm>
            <a:off x="6853874" y="5488323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Работа с тегами и атрибутами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36" name="Shape 195">
            <a:extLst>
              <a:ext uri="{FF2B5EF4-FFF2-40B4-BE49-F238E27FC236}">
                <a16:creationId xmlns:a16="http://schemas.microsoft.com/office/drawing/2014/main" id="{D7D57186-D8EF-4A7C-BADB-89ECDE3BBE1A}"/>
              </a:ext>
            </a:extLst>
          </p:cNvPr>
          <p:cNvSpPr txBox="1"/>
          <p:nvPr/>
        </p:nvSpPr>
        <p:spPr>
          <a:xfrm>
            <a:off x="1800642" y="4543385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Текстовый редактор и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IDE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38" name="Shape 195">
            <a:extLst>
              <a:ext uri="{FF2B5EF4-FFF2-40B4-BE49-F238E27FC236}">
                <a16:creationId xmlns:a16="http://schemas.microsoft.com/office/drawing/2014/main" id="{71844442-DFAB-4D67-A934-C886C9E11AD3}"/>
              </a:ext>
            </a:extLst>
          </p:cNvPr>
          <p:cNvSpPr txBox="1"/>
          <p:nvPr/>
        </p:nvSpPr>
        <p:spPr>
          <a:xfrm>
            <a:off x="6845994" y="2638045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Знакомство с понятием тега и атрибута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37" name="Shape 194">
            <a:extLst>
              <a:ext uri="{FF2B5EF4-FFF2-40B4-BE49-F238E27FC236}">
                <a16:creationId xmlns:a16="http://schemas.microsoft.com/office/drawing/2014/main" id="{0FDC8285-B620-4C05-981E-51B913E25DDC}"/>
              </a:ext>
            </a:extLst>
          </p:cNvPr>
          <p:cNvSpPr txBox="1"/>
          <p:nvPr/>
        </p:nvSpPr>
        <p:spPr>
          <a:xfrm>
            <a:off x="1800639" y="5488323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Консоль разработчика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39" name="Shape 194">
            <a:extLst>
              <a:ext uri="{FF2B5EF4-FFF2-40B4-BE49-F238E27FC236}">
                <a16:creationId xmlns:a16="http://schemas.microsoft.com/office/drawing/2014/main" id="{679FC0B3-DA6C-43A6-BCC7-21AB12B2EF0A}"/>
              </a:ext>
            </a:extLst>
          </p:cNvPr>
          <p:cNvSpPr txBox="1"/>
          <p:nvPr/>
        </p:nvSpPr>
        <p:spPr>
          <a:xfrm>
            <a:off x="6853874" y="4064539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Базовые принципы верстки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40" name="Shape 194">
            <a:extLst>
              <a:ext uri="{FF2B5EF4-FFF2-40B4-BE49-F238E27FC236}">
                <a16:creationId xmlns:a16="http://schemas.microsoft.com/office/drawing/2014/main" id="{AACF9017-4C10-42BA-8980-7364C21664C9}"/>
              </a:ext>
            </a:extLst>
          </p:cNvPr>
          <p:cNvSpPr txBox="1"/>
          <p:nvPr/>
        </p:nvSpPr>
        <p:spPr>
          <a:xfrm>
            <a:off x="1800639" y="5011068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Обязательная структура любой веб-страницы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41" name="Shape 194">
            <a:extLst>
              <a:ext uri="{FF2B5EF4-FFF2-40B4-BE49-F238E27FC236}">
                <a16:creationId xmlns:a16="http://schemas.microsoft.com/office/drawing/2014/main" id="{A5B40BD2-8798-4873-8F41-8CC9320A4E96}"/>
              </a:ext>
            </a:extLst>
          </p:cNvPr>
          <p:cNvSpPr txBox="1"/>
          <p:nvPr/>
        </p:nvSpPr>
        <p:spPr>
          <a:xfrm>
            <a:off x="1800643" y="3105793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Frontend vs Backend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42" name="Shape 194">
            <a:extLst>
              <a:ext uri="{FF2B5EF4-FFF2-40B4-BE49-F238E27FC236}">
                <a16:creationId xmlns:a16="http://schemas.microsoft.com/office/drawing/2014/main" id="{94C64F3D-24FF-451C-8A4F-F629948CA1F4}"/>
              </a:ext>
            </a:extLst>
          </p:cNvPr>
          <p:cNvSpPr txBox="1"/>
          <p:nvPr/>
        </p:nvSpPr>
        <p:spPr>
          <a:xfrm>
            <a:off x="1800643" y="4068976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Язык разметки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HTML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43" name="Shape 195">
            <a:extLst>
              <a:ext uri="{FF2B5EF4-FFF2-40B4-BE49-F238E27FC236}">
                <a16:creationId xmlns:a16="http://schemas.microsoft.com/office/drawing/2014/main" id="{A78FAF00-C9EF-448D-9129-E56477E0662B}"/>
              </a:ext>
            </a:extLst>
          </p:cNvPr>
          <p:cNvSpPr txBox="1"/>
          <p:nvPr/>
        </p:nvSpPr>
        <p:spPr>
          <a:xfrm>
            <a:off x="6853874" y="4548448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Основные элементы для работы с текстом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676711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21576" y="1951470"/>
            <a:ext cx="10870898" cy="7691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Предназначение технологий HTML&amp;CSS&amp;JS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95325" y="5513531"/>
            <a:ext cx="2692063" cy="1195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HTML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Создает скелет для сайта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66DF1-0BDD-4B00-9C14-8DDBA9796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2720577"/>
            <a:ext cx="2692063" cy="2692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9A4579-3439-4FF0-A680-52F666646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993" y="2720577"/>
            <a:ext cx="2692063" cy="2692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9CC863-CE31-4E22-A314-F065B07CE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4614" y="2720576"/>
            <a:ext cx="2692063" cy="2692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Shape 184">
            <a:extLst>
              <a:ext uri="{FF2B5EF4-FFF2-40B4-BE49-F238E27FC236}">
                <a16:creationId xmlns:a16="http://schemas.microsoft.com/office/drawing/2014/main" id="{3F5D5C2F-4027-41BA-A54D-189E91BC5F1A}"/>
              </a:ext>
            </a:extLst>
          </p:cNvPr>
          <p:cNvSpPr txBox="1">
            <a:spLocks/>
          </p:cNvSpPr>
          <p:nvPr/>
        </p:nvSpPr>
        <p:spPr>
          <a:xfrm>
            <a:off x="4710992" y="5513530"/>
            <a:ext cx="2692063" cy="1194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CSS</a:t>
            </a:r>
          </a:p>
          <a:p>
            <a:pPr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Изменяет внешне элементы страницы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22" name="Shape 184">
            <a:extLst>
              <a:ext uri="{FF2B5EF4-FFF2-40B4-BE49-F238E27FC236}">
                <a16:creationId xmlns:a16="http://schemas.microsoft.com/office/drawing/2014/main" id="{1F2A9B8C-739B-4446-BBD4-93314A4A07B1}"/>
              </a:ext>
            </a:extLst>
          </p:cNvPr>
          <p:cNvSpPr txBox="1">
            <a:spLocks/>
          </p:cNvSpPr>
          <p:nvPr/>
        </p:nvSpPr>
        <p:spPr>
          <a:xfrm>
            <a:off x="8804614" y="5514285"/>
            <a:ext cx="2692063" cy="11942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JS</a:t>
            </a:r>
            <a:endParaRPr lang="ru-RU" sz="1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ru-RU" sz="1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Анимирует интерфейс </a:t>
            </a:r>
            <a:r>
              <a:rPr lang="ru-RU" sz="1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(всплывающие окна, кнопки, анимации)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1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646494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617583" y="1612561"/>
            <a:ext cx="81899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Frontend vs Backend</a:t>
            </a:r>
            <a:endParaRPr lang="ru-RU" sz="3600" b="1" dirty="0">
              <a:solidFill>
                <a:srgbClr val="262626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23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D35800-0575-419F-B7A3-C37BF1EC083B}"/>
              </a:ext>
            </a:extLst>
          </p:cNvPr>
          <p:cNvSpPr/>
          <p:nvPr/>
        </p:nvSpPr>
        <p:spPr>
          <a:xfrm>
            <a:off x="695325" y="2755561"/>
            <a:ext cx="183016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Frontend</a:t>
            </a:r>
            <a:r>
              <a:rPr lang="ru-RU" dirty="0"/>
              <a:t> — отвечает за то, что видет пользователь (визуальная часть сайта)</a:t>
            </a:r>
            <a:endParaRPr lang="en-US" dirty="0"/>
          </a:p>
          <a:p>
            <a:br>
              <a:rPr lang="ru-RU" dirty="0"/>
            </a:br>
            <a:r>
              <a:rPr lang="en-US" dirty="0">
                <a:solidFill>
                  <a:srgbClr val="00B050"/>
                </a:solidFill>
              </a:rPr>
              <a:t>Backend</a:t>
            </a:r>
            <a:r>
              <a:rPr lang="en-US" dirty="0"/>
              <a:t> </a:t>
            </a:r>
            <a:r>
              <a:rPr lang="ru-RU" dirty="0"/>
              <a:t>—</a:t>
            </a:r>
            <a:r>
              <a:rPr lang="en-US" dirty="0"/>
              <a:t> </a:t>
            </a:r>
            <a:r>
              <a:rPr lang="ru-RU" dirty="0"/>
              <a:t>отвечает за работу с сервером (базой данных), обработку и запись информации в базы данных (все, что происходит «под капотом» сайта)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D7C54D-4028-4B65-A260-413E80C60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176" y="2755561"/>
            <a:ext cx="3257988" cy="3754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24649-7D57-4D80-A9F7-E22E88E6A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336" y="2755561"/>
            <a:ext cx="2652076" cy="3754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C6C4B7-61E6-40E3-AB5C-CE0A8D9F7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8583" y="2755561"/>
            <a:ext cx="2770239" cy="37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6808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21576" y="1951470"/>
            <a:ext cx="10870898" cy="7691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Принцип работы «клиент-сервер»</a:t>
            </a:r>
          </a:p>
        </p:txBody>
      </p:sp>
      <p:sp>
        <p:nvSpPr>
          <p:cNvPr id="187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A3A5C0-A5BF-4011-80F0-F19E7B5BA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76" y="2720576"/>
            <a:ext cx="6424308" cy="38224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882C2F-29BA-4B3E-ACDB-6043994260B8}"/>
              </a:ext>
            </a:extLst>
          </p:cNvPr>
          <p:cNvSpPr txBox="1"/>
          <p:nvPr/>
        </p:nvSpPr>
        <p:spPr>
          <a:xfrm>
            <a:off x="3352800" y="3860127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4F3FF"/>
                </a:solidFill>
              </a:rPr>
              <a:t>Сервер</a:t>
            </a:r>
            <a:endParaRPr lang="en-US" dirty="0">
              <a:solidFill>
                <a:srgbClr val="F4F3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A39CEF-F568-4E04-8B87-700307D836CB}"/>
              </a:ext>
            </a:extLst>
          </p:cNvPr>
          <p:cNvSpPr txBox="1"/>
          <p:nvPr/>
        </p:nvSpPr>
        <p:spPr>
          <a:xfrm>
            <a:off x="1562796" y="5804375"/>
            <a:ext cx="8082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4F3FF"/>
                </a:solidFill>
              </a:rPr>
              <a:t>Клиент</a:t>
            </a:r>
          </a:p>
          <a:p>
            <a:pPr algn="ctr"/>
            <a:r>
              <a:rPr lang="ru-RU" sz="1200" dirty="0">
                <a:solidFill>
                  <a:srgbClr val="F4F3FF"/>
                </a:solidFill>
              </a:rPr>
              <a:t>ПК</a:t>
            </a:r>
            <a:endParaRPr lang="en-US" sz="1200" dirty="0">
              <a:solidFill>
                <a:srgbClr val="F4F3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6408DF-6778-4C68-A683-4752ACCE18DF}"/>
              </a:ext>
            </a:extLst>
          </p:cNvPr>
          <p:cNvSpPr txBox="1"/>
          <p:nvPr/>
        </p:nvSpPr>
        <p:spPr>
          <a:xfrm>
            <a:off x="3175697" y="5804375"/>
            <a:ext cx="1121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4F3FF"/>
                </a:solidFill>
              </a:rPr>
              <a:t>Клиент</a:t>
            </a:r>
          </a:p>
          <a:p>
            <a:pPr algn="ctr"/>
            <a:r>
              <a:rPr lang="ru-RU" sz="1200" dirty="0">
                <a:solidFill>
                  <a:srgbClr val="F4F3FF"/>
                </a:solidFill>
              </a:rPr>
              <a:t>Телефон</a:t>
            </a:r>
            <a:endParaRPr lang="en-US" sz="1200" dirty="0">
              <a:solidFill>
                <a:srgbClr val="F4F3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00432A-39EA-4842-BE4A-263CFB15295F}"/>
              </a:ext>
            </a:extLst>
          </p:cNvPr>
          <p:cNvSpPr txBox="1"/>
          <p:nvPr/>
        </p:nvSpPr>
        <p:spPr>
          <a:xfrm>
            <a:off x="5112507" y="5804375"/>
            <a:ext cx="8082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4F3FF"/>
                </a:solidFill>
              </a:rPr>
              <a:t>Клиент</a:t>
            </a:r>
          </a:p>
          <a:p>
            <a:pPr algn="ctr"/>
            <a:r>
              <a:rPr lang="ru-RU" sz="1200" dirty="0">
                <a:solidFill>
                  <a:srgbClr val="F4F3FF"/>
                </a:solidFill>
              </a:rPr>
              <a:t>Ноутбук</a:t>
            </a:r>
            <a:endParaRPr lang="en-US" sz="1200" dirty="0">
              <a:solidFill>
                <a:srgbClr val="F4F3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6A9B37-BA51-4255-9496-FB326AD28B32}"/>
              </a:ext>
            </a:extLst>
          </p:cNvPr>
          <p:cNvSpPr txBox="1"/>
          <p:nvPr/>
        </p:nvSpPr>
        <p:spPr>
          <a:xfrm>
            <a:off x="6740434" y="3733316"/>
            <a:ext cx="47520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4F3FF"/>
                </a:solidFill>
              </a:rPr>
              <a:t>WEB</a:t>
            </a:r>
            <a:r>
              <a:rPr lang="ru-RU" b="1" dirty="0">
                <a:solidFill>
                  <a:srgbClr val="F4F3FF"/>
                </a:solidFill>
              </a:rPr>
              <a:t>-приложение </a:t>
            </a:r>
            <a:r>
              <a:rPr lang="ru-RU" dirty="0">
                <a:solidFill>
                  <a:srgbClr val="F4F3FF"/>
                </a:solidFill>
              </a:rPr>
              <a:t>— клиент-серверное приложение, в котором клиентом выступает браузер, а сервером — веб-сервер. Логика приложения сосредотачивается на сервере, а функция браузера заключается, в основном, в отображении информации, загруженной по сети с сервера, и передаче данных пользователя обратно.</a:t>
            </a:r>
          </a:p>
        </p:txBody>
      </p:sp>
    </p:spTree>
    <p:extLst>
      <p:ext uri="{BB962C8B-B14F-4D97-AF65-F5344CB8AC3E}">
        <p14:creationId xmlns:p14="http://schemas.microsoft.com/office/powerpoint/2010/main" val="96093365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617583" y="1612561"/>
            <a:ext cx="81899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rgbClr val="262626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Язык разметки </a:t>
            </a:r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HTML</a:t>
            </a:r>
            <a:endParaRPr lang="ru-RU" sz="3600" b="1" dirty="0">
              <a:solidFill>
                <a:srgbClr val="262626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23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07FD79-4B72-415B-985A-006DFA8D8CFD}"/>
              </a:ext>
            </a:extLst>
          </p:cNvPr>
          <p:cNvSpPr/>
          <p:nvPr/>
        </p:nvSpPr>
        <p:spPr>
          <a:xfrm>
            <a:off x="2956254" y="2755561"/>
            <a:ext cx="257368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 (HyperText Markup Language, язык разметки гипертекста)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— это система верстки, которая определяет, как и какие элементы должны располагаться на веб-странице. Является стандартным языком разметки документов во Всемирной паутине.</a:t>
            </a:r>
          </a:p>
          <a:p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Язык HTML был разработан британским учёным приблизительно в 1986-1991 годах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E24F23-AC0D-4245-A9C4-3701BF59A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19"/>
          <a:stretch/>
        </p:blipFill>
        <p:spPr bwMode="auto">
          <a:xfrm>
            <a:off x="695326" y="2851360"/>
            <a:ext cx="2183187" cy="2921153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64B1F7-F21A-40EE-9E58-EF2535C54620}"/>
              </a:ext>
            </a:extLst>
          </p:cNvPr>
          <p:cNvSpPr/>
          <p:nvPr/>
        </p:nvSpPr>
        <p:spPr>
          <a:xfrm>
            <a:off x="695325" y="5772513"/>
            <a:ext cx="21831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Тим Бернерсон-Ли</a:t>
            </a:r>
            <a:endParaRPr lang="en-US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A28C2D7-8AC6-4DEF-84A8-5EA6A3D1A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631052"/>
              </p:ext>
            </p:extLst>
          </p:nvPr>
        </p:nvGraphicFramePr>
        <p:xfrm>
          <a:off x="5607684" y="3199416"/>
          <a:ext cx="5962532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62743">
                  <a:extLst>
                    <a:ext uri="{9D8B030D-6E8A-4147-A177-3AD203B41FA5}">
                      <a16:colId xmlns:a16="http://schemas.microsoft.com/office/drawing/2014/main" val="1739724557"/>
                    </a:ext>
                  </a:extLst>
                </a:gridCol>
                <a:gridCol w="4699789">
                  <a:extLst>
                    <a:ext uri="{9D8B030D-6E8A-4147-A177-3AD203B41FA5}">
                      <a16:colId xmlns:a16="http://schemas.microsoft.com/office/drawing/2014/main" val="208895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HTML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Официально не существует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71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HTML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Одобрена как стандарт 22 ноября 1995 года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46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HTML 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1996 год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760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HTML 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1997 год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915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HTML 4.01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1999 год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215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HTML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Начало разработки: 2006 год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294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31701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21576" y="1951470"/>
            <a:ext cx="10870898" cy="7691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Текстовый редактор и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IDE</a:t>
            </a:r>
          </a:p>
        </p:txBody>
      </p:sp>
      <p:sp>
        <p:nvSpPr>
          <p:cNvPr id="187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2264BFA-9E8F-494E-AC60-954676C47AA6}"/>
              </a:ext>
            </a:extLst>
          </p:cNvPr>
          <p:cNvGrpSpPr/>
          <p:nvPr/>
        </p:nvGrpSpPr>
        <p:grpSpPr>
          <a:xfrm>
            <a:off x="1674619" y="3151106"/>
            <a:ext cx="2653541" cy="3057947"/>
            <a:chOff x="7523236" y="3037981"/>
            <a:chExt cx="2865120" cy="33345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E73B66A-ECAF-476E-BD88-70D3275D1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3236" y="3037981"/>
              <a:ext cx="2865120" cy="28651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4C9FAE0-314F-4EFA-83C1-E75CC12C8F27}"/>
                </a:ext>
              </a:extLst>
            </p:cNvPr>
            <p:cNvSpPr txBox="1"/>
            <p:nvPr/>
          </p:nvSpPr>
          <p:spPr>
            <a:xfrm>
              <a:off x="7771818" y="5972441"/>
              <a:ext cx="23679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Visual Studio Code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238B8FB-D431-4914-998B-E54701506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324" y="2720577"/>
            <a:ext cx="5437114" cy="3632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5043278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617583" y="1612561"/>
            <a:ext cx="10874891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rgbClr val="262626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Обязательная структура любой веб-страницы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23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3772D-E630-4519-8651-E38C9EA86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738" y="2451357"/>
            <a:ext cx="7272582" cy="4381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6A07D4-82DE-4A25-ACE6-08AC2A282629}"/>
              </a:ext>
            </a:extLst>
          </p:cNvPr>
          <p:cNvSpPr txBox="1"/>
          <p:nvPr/>
        </p:nvSpPr>
        <p:spPr>
          <a:xfrm>
            <a:off x="2821417" y="2640250"/>
            <a:ext cx="65491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ea typeface="MS PGothic" pitchFamily="34" charset="-128"/>
              </a:rPr>
              <a:t>Элемент &lt;!DOCTYPE&gt; предназначен для указания типа текущего документа — DTD </a:t>
            </a:r>
            <a:endParaRPr lang="en-US" kern="12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ea typeface="MS PGothic" pitchFamily="34" charset="-128"/>
            </a:endParaRPr>
          </a:p>
          <a:p>
            <a:pPr algn="ctr"/>
            <a:r>
              <a:rPr lang="ru-RU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ea typeface="MS PGothic" pitchFamily="34" charset="-128"/>
              </a:rPr>
              <a:t>(document type definition, описание типа документа). Это необходимо, чтобы </a:t>
            </a:r>
            <a:endParaRPr lang="en-US" kern="12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ea typeface="MS PGothic" pitchFamily="34" charset="-128"/>
            </a:endParaRPr>
          </a:p>
          <a:p>
            <a:pPr algn="ctr"/>
            <a:r>
              <a:rPr lang="ru-RU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ea typeface="MS PGothic" pitchFamily="34" charset="-128"/>
              </a:rPr>
              <a:t>браузер понимал, как следует интерпретировать текущую веб-страницу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64EE06-2400-4DAA-A1B3-93551F02537D}"/>
              </a:ext>
            </a:extLst>
          </p:cNvPr>
          <p:cNvSpPr/>
          <p:nvPr/>
        </p:nvSpPr>
        <p:spPr>
          <a:xfrm>
            <a:off x="7366757" y="4298030"/>
            <a:ext cx="2143760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lvl="0" algn="ctr">
              <a:spcBef>
                <a:spcPts val="500"/>
              </a:spcBef>
              <a:defRPr/>
            </a:pPr>
            <a:r>
              <a:rPr lang="ru-RU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ea typeface="MS PGothic" pitchFamily="34" charset="-128"/>
              </a:rPr>
              <a:t>Определяет начало </a:t>
            </a:r>
            <a:endParaRPr lang="en-US" kern="12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ea typeface="MS PGothic" pitchFamily="34" charset="-128"/>
            </a:endParaRPr>
          </a:p>
          <a:p>
            <a:pPr marL="92075" lvl="0" algn="ctr">
              <a:spcBef>
                <a:spcPts val="500"/>
              </a:spcBef>
              <a:defRPr/>
            </a:pPr>
            <a:r>
              <a:rPr lang="ru-RU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ea typeface="MS PGothic" pitchFamily="34" charset="-128"/>
              </a:rPr>
              <a:t>HTML-файла. Внутри него хранится заголовок </a:t>
            </a:r>
            <a:endParaRPr lang="en-US" kern="12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ea typeface="MS PGothic" pitchFamily="34" charset="-128"/>
            </a:endParaRPr>
          </a:p>
          <a:p>
            <a:pPr marL="92075" lvl="0" algn="ctr">
              <a:spcBef>
                <a:spcPts val="500"/>
              </a:spcBef>
              <a:defRPr/>
            </a:pPr>
            <a:r>
              <a:rPr lang="ru-RU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ea typeface="MS PGothic" pitchFamily="34" charset="-128"/>
              </a:rPr>
              <a:t>(&lt;head&gt;) и тело </a:t>
            </a:r>
            <a:endParaRPr lang="en-US" kern="12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ea typeface="MS PGothic" pitchFamily="34" charset="-128"/>
            </a:endParaRPr>
          </a:p>
          <a:p>
            <a:pPr marL="92075" lvl="0" algn="ctr">
              <a:spcBef>
                <a:spcPts val="500"/>
              </a:spcBef>
              <a:defRPr/>
            </a:pPr>
            <a:r>
              <a:rPr lang="ru-RU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ea typeface="MS PGothic" pitchFamily="34" charset="-128"/>
              </a:rPr>
              <a:t>документа (&lt;body&gt;).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B0BB50-75A6-415B-8D46-D895DF58C03C}"/>
              </a:ext>
            </a:extLst>
          </p:cNvPr>
          <p:cNvSpPr/>
          <p:nvPr/>
        </p:nvSpPr>
        <p:spPr>
          <a:xfrm>
            <a:off x="2891780" y="3997773"/>
            <a:ext cx="43891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lvl="0" algn="ctr">
              <a:spcBef>
                <a:spcPts val="500"/>
              </a:spcBef>
              <a:defRPr/>
            </a:pPr>
            <a:r>
              <a:rPr lang="ru-RU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ea typeface="MS PGothic" pitchFamily="34" charset="-128"/>
              </a:rPr>
              <a:t>Заголовок документа может содержать текст и теги, но его содержимое не показывается напрямую на странице, за исключением контейнера &lt;title&gt;.</a:t>
            </a:r>
            <a:endParaRPr lang="en-US" kern="12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5E5E3-7499-47D7-B69F-1FAA81E864C3}"/>
              </a:ext>
            </a:extLst>
          </p:cNvPr>
          <p:cNvSpPr/>
          <p:nvPr/>
        </p:nvSpPr>
        <p:spPr>
          <a:xfrm>
            <a:off x="2891780" y="5522921"/>
            <a:ext cx="43891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lvl="0" algn="ctr">
              <a:spcBef>
                <a:spcPts val="500"/>
              </a:spcBef>
              <a:defRPr/>
            </a:pPr>
            <a:r>
              <a:rPr lang="ru-RU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ea typeface="MS PGothic" pitchFamily="34" charset="-128"/>
              </a:rPr>
              <a:t>Тело документа предназначено для размещения тегов и содержательной части веб-страницы.</a:t>
            </a:r>
            <a:endParaRPr lang="en-US" kern="12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1726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5156</TotalTime>
  <Words>1313</Words>
  <Application>Microsoft Office PowerPoint</Application>
  <PresentationFormat>Widescreen</PresentationFormat>
  <Paragraphs>289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Courier New</vt:lpstr>
      <vt:lpstr>Arial</vt:lpstr>
      <vt:lpstr>Calibri Light</vt:lpstr>
      <vt:lpstr>Calibri</vt:lpstr>
      <vt:lpstr>Consolas</vt:lpstr>
      <vt:lpstr>Roboto</vt:lpstr>
      <vt:lpstr>Cambria Math</vt:lpstr>
      <vt:lpstr>Тема Office</vt:lpstr>
      <vt:lpstr>PowerPoint Presentation</vt:lpstr>
      <vt:lpstr>PowerPoint Presentation</vt:lpstr>
      <vt:lpstr>На сегодняшнем занятии:</vt:lpstr>
      <vt:lpstr>Предназначение технологий HTML&amp;CSS&amp;JS</vt:lpstr>
      <vt:lpstr>Frontend vs Backend</vt:lpstr>
      <vt:lpstr>Принцип работы «клиент-сервер»</vt:lpstr>
      <vt:lpstr>Язык разметки HTML</vt:lpstr>
      <vt:lpstr>Текстовый редактор и IDE</vt:lpstr>
      <vt:lpstr>Обязательная структура любой веб-страницы</vt:lpstr>
      <vt:lpstr>Консоль разработчика</vt:lpstr>
      <vt:lpstr>Стек разработки для сайта</vt:lpstr>
      <vt:lpstr>Знакомство с понятием тега и атрибута</vt:lpstr>
      <vt:lpstr>Понятия парных и непарных тегов</vt:lpstr>
      <vt:lpstr>Понятия строчных и блочных элементов веб страницы</vt:lpstr>
      <vt:lpstr>Базовые принципы верстки</vt:lpstr>
      <vt:lpstr>Основные элементы для работы с текстом</vt:lpstr>
      <vt:lpstr>Работа с ссылками и якорями</vt:lpstr>
      <vt:lpstr>Работа с тегами и атрибутами</vt:lpstr>
      <vt:lpstr>Интерактив</vt:lpstr>
      <vt:lpstr>PowerPoint Presentation</vt:lpstr>
      <vt:lpstr>PowerPoint Presentation</vt:lpstr>
      <vt:lpstr>Совет из жизни: English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cp:lastModifiedBy>Sydorchuk Vlad</cp:lastModifiedBy>
  <cp:revision>142</cp:revision>
  <dcterms:modified xsi:type="dcterms:W3CDTF">2020-10-18T13:46:08Z</dcterms:modified>
</cp:coreProperties>
</file>